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2" roundtripDataSignature="AMtx7mgALbBXVOCq4GQA5YOX5Pxwj3hE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9AE9456-9BD9-4168-98AC-50CA22EBBB8A}">
  <a:tblStyle styleId="{E9AE9456-9BD9-4168-98AC-50CA22EBBB8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DE9E8"/>
          </a:solidFill>
        </a:fill>
      </a:tcStyle>
    </a:wholeTbl>
    <a:band1H>
      <a:tcTxStyle/>
      <a:tcStyle>
        <a:fill>
          <a:solidFill>
            <a:srgbClr val="D8D0CD"/>
          </a:solidFill>
        </a:fill>
      </a:tcStyle>
    </a:band1H>
    <a:band2H>
      <a:tcTxStyle/>
    </a:band2H>
    <a:band1V>
      <a:tcTxStyle/>
      <a:tcStyle>
        <a:fill>
          <a:solidFill>
            <a:srgbClr val="D8D0CD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  <a:tblStyle styleId="{1A088E23-CE7D-4679-A224-67F1413A1A6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AECE6"/>
          </a:solidFill>
        </a:fill>
      </a:tcStyle>
    </a:wholeTbl>
    <a:band1H>
      <a:tcTxStyle/>
      <a:tcStyle>
        <a:fill>
          <a:solidFill>
            <a:srgbClr val="F5D8CA"/>
          </a:solidFill>
        </a:fill>
      </a:tcStyle>
    </a:band1H>
    <a:band2H>
      <a:tcTxStyle/>
    </a:band2H>
    <a:band1V>
      <a:tcTxStyle/>
      <a:tcStyle>
        <a:fill>
          <a:solidFill>
            <a:srgbClr val="F5D8C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D:\CCD\CDIdei\CDIdei_2021\Echipa_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Sheet2!$E$9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Sheet2!$F$7:$K$8</c:f>
              <c:multiLvlStrCache>
                <c:ptCount val="6"/>
                <c:lvl>
                  <c:pt idx="0">
                    <c:v>Județean</c:v>
                  </c:pt>
                  <c:pt idx="1">
                    <c:v>interjudețean</c:v>
                  </c:pt>
                  <c:pt idx="2">
                    <c:v>regional</c:v>
                  </c:pt>
                  <c:pt idx="3">
                    <c:v>regional</c:v>
                  </c:pt>
                  <c:pt idx="4">
                    <c:v>național</c:v>
                  </c:pt>
                  <c:pt idx="5">
                    <c:v>național</c:v>
                  </c:pt>
                </c:lvl>
                <c:lvl>
                  <c:pt idx="0">
                    <c:v>2014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2021</c:v>
                  </c:pt>
                </c:lvl>
              </c:multiLvlStrCache>
            </c:multiLvlStrRef>
          </c:cat>
          <c:val>
            <c:numRef>
              <c:f>Sheet2!$F$9:$K$9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D9FF-4164-A087-C6843D856E92}"/>
            </c:ext>
          </c:extLst>
        </c:ser>
        <c:ser>
          <c:idx val="1"/>
          <c:order val="1"/>
          <c:tx>
            <c:strRef>
              <c:f>Sheet2!$E$10</c:f>
              <c:strCache>
                <c:ptCount val="1"/>
                <c:pt idx="0">
                  <c:v>unități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Sheet2!$F$7:$K$8</c:f>
              <c:multiLvlStrCache>
                <c:ptCount val="6"/>
                <c:lvl>
                  <c:pt idx="0">
                    <c:v>Județean</c:v>
                  </c:pt>
                  <c:pt idx="1">
                    <c:v>interjudețean</c:v>
                  </c:pt>
                  <c:pt idx="2">
                    <c:v>regional</c:v>
                  </c:pt>
                  <c:pt idx="3">
                    <c:v>regional</c:v>
                  </c:pt>
                  <c:pt idx="4">
                    <c:v>național</c:v>
                  </c:pt>
                  <c:pt idx="5">
                    <c:v>național</c:v>
                  </c:pt>
                </c:lvl>
                <c:lvl>
                  <c:pt idx="0">
                    <c:v>2014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2021</c:v>
                  </c:pt>
                </c:lvl>
              </c:multiLvlStrCache>
            </c:multiLvlStrRef>
          </c:cat>
          <c:val>
            <c:numRef>
              <c:f>Sheet2!$F$10:$K$10</c:f>
              <c:numCache>
                <c:formatCode>General</c:formatCode>
                <c:ptCount val="6"/>
                <c:pt idx="0">
                  <c:v>21</c:v>
                </c:pt>
                <c:pt idx="1">
                  <c:v>48</c:v>
                </c:pt>
                <c:pt idx="2">
                  <c:v>68</c:v>
                </c:pt>
                <c:pt idx="3">
                  <c:v>117</c:v>
                </c:pt>
                <c:pt idx="4">
                  <c:v>139</c:v>
                </c:pt>
                <c:pt idx="5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FF-4164-A087-C6843D856E92}"/>
            </c:ext>
          </c:extLst>
        </c:ser>
        <c:ser>
          <c:idx val="2"/>
          <c:order val="2"/>
          <c:tx>
            <c:strRef>
              <c:f>Sheet2!$E$11</c:f>
              <c:strCache>
                <c:ptCount val="1"/>
                <c:pt idx="0">
                  <c:v>cadre didactice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Sheet2!$F$7:$K$8</c:f>
              <c:multiLvlStrCache>
                <c:ptCount val="6"/>
                <c:lvl>
                  <c:pt idx="0">
                    <c:v>Județean</c:v>
                  </c:pt>
                  <c:pt idx="1">
                    <c:v>interjudețean</c:v>
                  </c:pt>
                  <c:pt idx="2">
                    <c:v>regional</c:v>
                  </c:pt>
                  <c:pt idx="3">
                    <c:v>regional</c:v>
                  </c:pt>
                  <c:pt idx="4">
                    <c:v>național</c:v>
                  </c:pt>
                  <c:pt idx="5">
                    <c:v>național</c:v>
                  </c:pt>
                </c:lvl>
                <c:lvl>
                  <c:pt idx="0">
                    <c:v>2014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2021</c:v>
                  </c:pt>
                </c:lvl>
              </c:multiLvlStrCache>
            </c:multiLvlStrRef>
          </c:cat>
          <c:val>
            <c:numRef>
              <c:f>Sheet2!$F$11:$K$11</c:f>
              <c:numCache>
                <c:formatCode>General</c:formatCode>
                <c:ptCount val="6"/>
                <c:pt idx="0">
                  <c:v>45</c:v>
                </c:pt>
                <c:pt idx="1">
                  <c:v>84</c:v>
                </c:pt>
                <c:pt idx="2">
                  <c:v>370</c:v>
                </c:pt>
                <c:pt idx="3">
                  <c:v>501</c:v>
                </c:pt>
                <c:pt idx="4">
                  <c:v>592</c:v>
                </c:pt>
                <c:pt idx="5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FF-4164-A087-C6843D856E92}"/>
            </c:ext>
          </c:extLst>
        </c:ser>
        <c:ser>
          <c:idx val="3"/>
          <c:order val="3"/>
          <c:tx>
            <c:strRef>
              <c:f>Sheet2!$E$12</c:f>
              <c:strCache>
                <c:ptCount val="1"/>
                <c:pt idx="0">
                  <c:v>elevi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Sheet2!$F$7:$K$8</c:f>
              <c:multiLvlStrCache>
                <c:ptCount val="6"/>
                <c:lvl>
                  <c:pt idx="0">
                    <c:v>Județean</c:v>
                  </c:pt>
                  <c:pt idx="1">
                    <c:v>interjudețean</c:v>
                  </c:pt>
                  <c:pt idx="2">
                    <c:v>regional</c:v>
                  </c:pt>
                  <c:pt idx="3">
                    <c:v>regional</c:v>
                  </c:pt>
                  <c:pt idx="4">
                    <c:v>național</c:v>
                  </c:pt>
                  <c:pt idx="5">
                    <c:v>național</c:v>
                  </c:pt>
                </c:lvl>
                <c:lvl>
                  <c:pt idx="0">
                    <c:v>2014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2021</c:v>
                  </c:pt>
                </c:lvl>
              </c:multiLvlStrCache>
            </c:multiLvlStrRef>
          </c:cat>
          <c:val>
            <c:numRef>
              <c:f>Sheet2!$F$12:$K$12</c:f>
              <c:numCache>
                <c:formatCode>General</c:formatCode>
                <c:ptCount val="6"/>
                <c:pt idx="0">
                  <c:v>243</c:v>
                </c:pt>
                <c:pt idx="1">
                  <c:v>622</c:v>
                </c:pt>
                <c:pt idx="2">
                  <c:v>1689</c:v>
                </c:pt>
                <c:pt idx="3">
                  <c:v>2010</c:v>
                </c:pt>
                <c:pt idx="4">
                  <c:v>3444</c:v>
                </c:pt>
                <c:pt idx="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FF-4164-A087-C6843D856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2255775"/>
        <c:axId val="1142253695"/>
      </c:barChart>
      <c:catAx>
        <c:axId val="1142255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253695"/>
        <c:crosses val="autoZero"/>
        <c:auto val="1"/>
        <c:lblAlgn val="ctr"/>
        <c:lblOffset val="100"/>
        <c:noMultiLvlLbl val="0"/>
      </c:catAx>
      <c:valAx>
        <c:axId val="1142253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255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o-R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sp>
        <p:nvSpPr>
          <p:cNvPr id="108" name="Google Shape;108;p1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0597a6e1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0597a6e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c0597a6e16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2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2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6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6"/>
          <p:cNvSpPr txBox="1"/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16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cxnSp>
        <p:nvCxnSpPr>
          <p:cNvPr id="26" name="Google Shape;26;p16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" name="Google Shape;2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69976" y="381000"/>
            <a:ext cx="98576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" type="body"/>
          </p:nvPr>
        </p:nvSpPr>
        <p:spPr>
          <a:xfrm rot="5400000">
            <a:off x="2583180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6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6"/>
          <p:cNvSpPr txBox="1"/>
          <p:nvPr>
            <p:ph type="title"/>
          </p:nvPr>
        </p:nvSpPr>
        <p:spPr>
          <a:xfrm rot="5400000">
            <a:off x="4650802" y="2307652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6"/>
          <p:cNvSpPr txBox="1"/>
          <p:nvPr>
            <p:ph idx="1" type="body"/>
          </p:nvPr>
        </p:nvSpPr>
        <p:spPr>
          <a:xfrm rot="5400000">
            <a:off x="650302" y="393126"/>
            <a:ext cx="5757420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1" name="Google Shape;101;p26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6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pic>
        <p:nvPicPr>
          <p:cNvPr id="34" name="Google Shape;3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00" y="304800"/>
            <a:ext cx="7620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pic>
        <p:nvPicPr>
          <p:cNvPr id="40" name="Google Shape;4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1300" y="228600"/>
            <a:ext cx="991921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9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9"/>
          <p:cNvSpPr txBox="1"/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cxnSp>
        <p:nvCxnSpPr>
          <p:cNvPr id="49" name="Google Shape;49;p19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" type="body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2" type="body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" type="body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21"/>
          <p:cNvSpPr txBox="1"/>
          <p:nvPr>
            <p:ph idx="2" type="body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3" type="body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21"/>
          <p:cNvSpPr txBox="1"/>
          <p:nvPr>
            <p:ph idx="4" type="body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3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3"/>
          <p:cNvSpPr txBox="1"/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>
            <a:off x="3460237" y="731520"/>
            <a:ext cx="5009393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8" name="Google Shape;78;p23"/>
          <p:cNvSpPr txBox="1"/>
          <p:nvPr>
            <p:ph idx="10" type="dt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1" type="ftr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4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4"/>
          <p:cNvSpPr txBox="1"/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/>
          <p:nvPr>
            <p:ph idx="2" type="pic"/>
          </p:nvPr>
        </p:nvSpPr>
        <p:spPr>
          <a:xfrm>
            <a:off x="12" y="0"/>
            <a:ext cx="9143989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457200" spcFirstLastPara="1" rIns="0" wrap="square" tIns="4572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24"/>
          <p:cNvSpPr txBox="1"/>
          <p:nvPr>
            <p:ph idx="1" type="body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7" name="Google Shape;87;p24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5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5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5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cxnSp>
        <p:nvCxnSpPr>
          <p:cNvPr id="17" name="Google Shape;17;p15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13.xml"/><Relationship Id="rId4" Type="http://schemas.openxmlformats.org/officeDocument/2006/relationships/hyperlink" Target="https://cdidei.wordpress.com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12.xml"/><Relationship Id="rId4" Type="http://schemas.openxmlformats.org/officeDocument/2006/relationships/chart" Target="../charts/chart1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photos.app.goo.gl/WbUJR9fIwtPAmaSz1" TargetMode="External"/><Relationship Id="rId4" Type="http://schemas.openxmlformats.org/officeDocument/2006/relationships/hyperlink" Target="https://photos.app.goo.gl/5VruVNFCMLuHFDhg1" TargetMode="External"/><Relationship Id="rId5" Type="http://schemas.openxmlformats.org/officeDocument/2006/relationships/hyperlink" Target="https://photos.app.goo.gl/ppRYjd4GPYQoFAGY9" TargetMode="External"/><Relationship Id="rId6" Type="http://schemas.openxmlformats.org/officeDocument/2006/relationships/hyperlink" Target="https://photos.app.goo.gl/ppRYjd4GPYQoFAGY9" TargetMode="External"/><Relationship Id="rId7" Type="http://schemas.openxmlformats.org/officeDocument/2006/relationships/hyperlink" Target="https://photos.app.goo.gl/vm9Agou3ymJsUQP46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2.jpg"/><Relationship Id="rId5" Type="http://schemas.openxmlformats.org/officeDocument/2006/relationships/image" Target="../media/image10.jpg"/><Relationship Id="rId6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/>
          <p:nvPr>
            <p:ph type="ctrTitle"/>
          </p:nvPr>
        </p:nvSpPr>
        <p:spPr>
          <a:xfrm>
            <a:off x="822950" y="1414577"/>
            <a:ext cx="75438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A5241"/>
              </a:buClr>
              <a:buSzPct val="100000"/>
              <a:buFont typeface="Calibri"/>
              <a:buNone/>
            </a:pPr>
            <a:r>
              <a:rPr lang="ro-RO">
                <a:solidFill>
                  <a:srgbClr val="4A5241"/>
                </a:solidFill>
              </a:rPr>
              <a:t>Festivalul național</a:t>
            </a:r>
            <a:br>
              <a:rPr lang="ro-RO">
                <a:solidFill>
                  <a:srgbClr val="4A5241"/>
                </a:solidFill>
              </a:rPr>
            </a:br>
            <a:r>
              <a:rPr i="1" lang="ro-RO">
                <a:solidFill>
                  <a:srgbClr val="4A5241"/>
                </a:solidFill>
              </a:rPr>
              <a:t>CDIdei în cărți</a:t>
            </a:r>
            <a:endParaRPr i="1">
              <a:solidFill>
                <a:srgbClr val="4A5241"/>
              </a:solidFill>
            </a:endParaRPr>
          </a:p>
        </p:txBody>
      </p:sp>
      <p:sp>
        <p:nvSpPr>
          <p:cNvPr id="112" name="Google Shape;112;p1"/>
          <p:cNvSpPr txBox="1"/>
          <p:nvPr>
            <p:ph idx="1" type="subTitle"/>
          </p:nvPr>
        </p:nvSpPr>
        <p:spPr>
          <a:xfrm>
            <a:off x="685788" y="4575434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o-RO" sz="2000"/>
              <a:t>PROIECT AL CCD SIBIU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ro-RO" sz="2000"/>
              <a:t>EDIȚIA A VI-A, 2021</a:t>
            </a:r>
            <a:endParaRPr sz="2000"/>
          </a:p>
        </p:txBody>
      </p:sp>
      <p:sp>
        <p:nvSpPr>
          <p:cNvPr id="113" name="Google Shape;113;p1"/>
          <p:cNvSpPr txBox="1"/>
          <p:nvPr/>
        </p:nvSpPr>
        <p:spPr>
          <a:xfrm>
            <a:off x="1308100" y="5968688"/>
            <a:ext cx="6629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o-RO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Casa Corpului Didactic Sibiu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1143000" y="6382266"/>
            <a:ext cx="70866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o-RO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Mihaela Carmen Seușan – profesor metodist CCD Sibiu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0597a6e16_0_0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ro-RO" sz="4300"/>
              <a:t>Responsabilitățile unităților de învățământ</a:t>
            </a:r>
            <a:endParaRPr/>
          </a:p>
        </p:txBody>
      </p:sp>
      <p:sp>
        <p:nvSpPr>
          <p:cNvPr id="185" name="Google Shape;185;gc0597a6e16_0_0"/>
          <p:cNvSpPr txBox="1"/>
          <p:nvPr>
            <p:ph idx="1" type="body"/>
          </p:nvPr>
        </p:nvSpPr>
        <p:spPr>
          <a:xfrm>
            <a:off x="822950" y="2157426"/>
            <a:ext cx="7543800" cy="37116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ro-R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ro-RO" sz="1900">
                <a:solidFill>
                  <a:schemeClr val="dk1"/>
                </a:solidFill>
              </a:rPr>
              <a:t>ealizează managementul proiectului la nivelul unității;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ro-RO" sz="1900">
                <a:solidFill>
                  <a:schemeClr val="dk1"/>
                </a:solidFill>
              </a:rPr>
              <a:t>promovează proiectul în cadrul unității și în comunitatea educativă (părinți, administrație locală s.a);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ro-RO" sz="1900">
                <a:solidFill>
                  <a:schemeClr val="dk1"/>
                </a:solidFill>
              </a:rPr>
              <a:t>răspunde de pregătirea și organizarea deplasării elevilor (dacă este cazul) din propriile unități respectând prevederile legale și procedurile specifice în vigoare;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ro-RO" sz="1900">
                <a:solidFill>
                  <a:schemeClr val="dk1"/>
                </a:solidFill>
              </a:rPr>
              <a:t>realizează selecția echipelor care vor participa la etapa județeană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ro-RO" sz="1900">
                <a:solidFill>
                  <a:schemeClr val="dk1"/>
                </a:solidFill>
              </a:rPr>
              <a:t> comunică cu reprezentanții Casei Corpului Didactic din județ.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ro-RO" sz="1900">
                <a:solidFill>
                  <a:schemeClr val="dk1"/>
                </a:solidFill>
              </a:rPr>
              <a:t>stabilește echipa de implementare de la nivelul unității (</a:t>
            </a:r>
            <a:r>
              <a:rPr b="1" lang="ro-RO" sz="1900">
                <a:solidFill>
                  <a:schemeClr val="dk1"/>
                </a:solidFill>
              </a:rPr>
              <a:t>coordonator la nivelul unității,  responsabilul la nivel de unitate, coordonatorii echipelor de elevi</a:t>
            </a:r>
            <a:r>
              <a:rPr lang="ro-RO" sz="1900">
                <a:solidFill>
                  <a:schemeClr val="dk1"/>
                </a:solidFill>
              </a:rPr>
              <a:t>, alți colaboratori;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ro-RO" sz="1900">
                <a:solidFill>
                  <a:schemeClr val="dk1"/>
                </a:solidFill>
              </a:rPr>
              <a:t>participă la întâlnirile planificate în cadrul festivalului.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/>
          <p:nvPr>
            <p:ph type="title"/>
          </p:nvPr>
        </p:nvSpPr>
        <p:spPr>
          <a:xfrm>
            <a:off x="1701075" y="680525"/>
            <a:ext cx="61596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r>
              <a:rPr lang="ro-RO" sz="4000">
                <a:latin typeface="Calibri"/>
                <a:ea typeface="Calibri"/>
                <a:cs typeface="Calibri"/>
                <a:sym typeface="Calibri"/>
              </a:rPr>
              <a:t>Ce au de făcut elevele şi elevii în cadrul proiectului?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0"/>
          <p:cNvSpPr txBox="1"/>
          <p:nvPr>
            <p:ph idx="1" type="body"/>
          </p:nvPr>
        </p:nvSpPr>
        <p:spPr>
          <a:xfrm>
            <a:off x="822950" y="2194150"/>
            <a:ext cx="7543800" cy="3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14300" lvl="0" marL="18288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o-RO" sz="1800"/>
              <a:t> </a:t>
            </a:r>
            <a:r>
              <a:rPr lang="ro-RO" sz="1800"/>
              <a:t>să îşi formeze o echipă de trei elevi din aceeaşi categorie de vârstă. Echipa va fi coordonată de un cadru didactic, profesor documentarist sau de bibliotecar/ documentarist;</a:t>
            </a:r>
            <a:endParaRPr/>
          </a:p>
          <a:p>
            <a:pPr indent="-182880" lvl="1" marL="18288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o-RO"/>
              <a:t>să aleagă o lucrare pe care să o citească;</a:t>
            </a:r>
            <a:endParaRPr/>
          </a:p>
          <a:p>
            <a:pPr indent="-182880" lvl="1" marL="18288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o-RO"/>
              <a:t>să îşi planifice activitatea în proiect;</a:t>
            </a:r>
            <a:endParaRPr/>
          </a:p>
          <a:p>
            <a:pPr indent="-182880" lvl="1" marL="18288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o-RO"/>
              <a:t>să citească lucrarea şi să stabilească obiectul pe care îl vor confecţiona;</a:t>
            </a:r>
            <a:endParaRPr/>
          </a:p>
          <a:p>
            <a:pPr indent="-182880" lvl="1" marL="18288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o-RO"/>
              <a:t>să realizeze cele trei produse pentru prezentarea în cadrul Festivalului: </a:t>
            </a:r>
            <a:r>
              <a:rPr b="1" lang="ro-RO"/>
              <a:t>fișa lucrării citite, jurnalul echipei și  obiectul realizat/ confecționat. </a:t>
            </a:r>
            <a:r>
              <a:rPr lang="ro-RO"/>
              <a:t>(Produsele de realizat și cerințele minime se găsesc în </a:t>
            </a:r>
            <a:r>
              <a:rPr i="1" lang="ro-RO"/>
              <a:t>Metodologie</a:t>
            </a:r>
            <a:r>
              <a:rPr lang="ro-RO"/>
              <a:t>.);</a:t>
            </a:r>
            <a:endParaRPr/>
          </a:p>
          <a:p>
            <a:pPr indent="-182880" lvl="1" marL="18288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o-RO"/>
              <a:t>să-şi prezinte produsele în cadrul Festivalului la nivel județean/regional și național.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92" name="Google Shape;192;p10"/>
          <p:cNvSpPr txBox="1"/>
          <p:nvPr>
            <p:ph idx="11" type="ftr"/>
          </p:nvPr>
        </p:nvSpPr>
        <p:spPr>
          <a:xfrm>
            <a:off x="304800" y="6410848"/>
            <a:ext cx="464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/>
              <a:t>MIHAELA CARMEN SEUȘAN- CASA CORPULUI DIDACTIC SIBIU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o-RO"/>
              <a:t>Rezultate obținute</a:t>
            </a:r>
            <a:endParaRPr/>
          </a:p>
        </p:txBody>
      </p:sp>
      <p:sp>
        <p:nvSpPr>
          <p:cNvPr id="198" name="Google Shape;198;p11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ro-RO" u="sng">
                <a:solidFill>
                  <a:schemeClr val="hlink"/>
                </a:solidFill>
                <a:hlinkClick action="ppaction://hlinksldjump" r:id="rId3"/>
              </a:rPr>
              <a:t>Participare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ro-RO"/>
              <a:t>Competențe dezvoltate (lectură, abilități practice, muncă în echipă, colaborare, documentare, informare,TIC, comunicare s.a)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ro-RO"/>
              <a:t>Bază de date a proiectului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ro-RO"/>
              <a:t>Site-ul proiectului </a:t>
            </a:r>
            <a:r>
              <a:rPr lang="ro-RO" u="sng">
                <a:solidFill>
                  <a:schemeClr val="hlink"/>
                </a:solidFill>
                <a:hlinkClick r:id="rId4"/>
              </a:rPr>
              <a:t>(https://cdidei.wordpress.com)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ro-RO"/>
              <a:t>Instrumente de management (metodologie, șabloane, acorduri de parteneriat, instrumente de evaluare, monitorizare, fișe de înscriere)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ro-RO"/>
              <a:t>Instrumente de comunicare și colaborare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ro-RO"/>
              <a:t>Comunitate</a:t>
            </a:r>
            <a:endParaRPr/>
          </a:p>
        </p:txBody>
      </p:sp>
      <p:sp>
        <p:nvSpPr>
          <p:cNvPr id="199" name="Google Shape;199;p1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/>
              <a:t>MIHAELA CARMEN SEUȘAN- CASA CORPULUI DIDACTIC SIBIU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/>
          <p:nvPr>
            <p:ph type="title"/>
          </p:nvPr>
        </p:nvSpPr>
        <p:spPr>
          <a:xfrm>
            <a:off x="1447800" y="286605"/>
            <a:ext cx="6918960" cy="7801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ro-RO" sz="3320"/>
              <a:t>Participarea la Festivalul </a:t>
            </a:r>
            <a:r>
              <a:rPr i="1" lang="ro-RO" sz="3320"/>
              <a:t>CDIdei în cărți</a:t>
            </a:r>
            <a:endParaRPr i="1" sz="3320"/>
          </a:p>
        </p:txBody>
      </p:sp>
      <p:graphicFrame>
        <p:nvGraphicFramePr>
          <p:cNvPr id="208" name="Google Shape;208;p12"/>
          <p:cNvGraphicFramePr/>
          <p:nvPr/>
        </p:nvGraphicFramePr>
        <p:xfrm>
          <a:off x="421695" y="11838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{E9AE9456-9BD9-4168-98AC-50CA22EBBB8A}</a:tableStyleId>
              </a:tblPr>
              <a:tblGrid>
                <a:gridCol w="1386450"/>
                <a:gridCol w="1009325"/>
                <a:gridCol w="1342675"/>
                <a:gridCol w="1053100"/>
                <a:gridCol w="1197875"/>
                <a:gridCol w="1197875"/>
                <a:gridCol w="11978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o-RO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2014</a:t>
                      </a:r>
                      <a:endParaRPr b="1" i="0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o-RO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</a:t>
                      </a:r>
                      <a:endParaRPr b="1" i="0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o-RO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</a:t>
                      </a:r>
                      <a:endParaRPr b="1" i="0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o-RO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 b="1" i="0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o-RO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 b="1" i="0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o-RO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 b="1" i="0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Județean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interjudețean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o-RO" sz="14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național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o-RO" sz="14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național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județe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o-RO" sz="14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o-RO" sz="1400" u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 (2</a:t>
                      </a:r>
                      <a:r>
                        <a:rPr b="1" i="1" lang="ro-RO">
                          <a:solidFill>
                            <a:srgbClr val="C00000"/>
                          </a:solidFill>
                        </a:rPr>
                        <a:t>6</a:t>
                      </a:r>
                      <a:r>
                        <a:rPr b="1" i="1" lang="ro-RO" sz="1400" u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i="1" sz="1400" u="none" strike="noStrik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unități de învățământ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117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o-RO" sz="14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139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o-RO" sz="1400" u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b="1" i="1" lang="ro-RO">
                          <a:solidFill>
                            <a:srgbClr val="C00000"/>
                          </a:solidFill>
                        </a:rPr>
                        <a:t>20</a:t>
                      </a:r>
                      <a:r>
                        <a:rPr b="1" i="1" lang="ro-RO" sz="1400" u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b="1" i="1" lang="ro-RO">
                          <a:solidFill>
                            <a:srgbClr val="C00000"/>
                          </a:solidFill>
                        </a:rPr>
                        <a:t>133</a:t>
                      </a:r>
                      <a:r>
                        <a:rPr b="1" i="1" lang="ro-RO" sz="1400" u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i="1" sz="1400" u="none" strike="noStrik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cadre didactice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370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501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o-RO" sz="14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592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o-RO" sz="1400" u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450</a:t>
                      </a:r>
                      <a:endParaRPr b="1" i="1" sz="1400" u="none" strike="noStrik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elevi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243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622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1689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4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2010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o-RO" sz="14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3444</a:t>
                      </a:r>
                      <a:endParaRPr b="0" i="0" sz="14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o-RO" sz="1400" u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2000</a:t>
                      </a:r>
                      <a:endParaRPr b="1" i="1" sz="1400" u="none" strike="noStrik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850" marL="9850" anchor="b"/>
                </a:tc>
              </a:tr>
            </a:tbl>
          </a:graphicData>
        </a:graphic>
      </p:graphicFrame>
      <p:sp>
        <p:nvSpPr>
          <p:cNvPr id="209" name="Google Shape;209;p12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/>
              <a:t>MIHAELA CARMEN SEUȘAN- CASA CORPULUI DIDACTIC SIBIU</a:t>
            </a:r>
            <a:endParaRPr/>
          </a:p>
        </p:txBody>
      </p:sp>
      <p:sp>
        <p:nvSpPr>
          <p:cNvPr id="210" name="Google Shape;210;p12">
            <a:hlinkClick action="ppaction://hlinksldjump" r:id="rId3"/>
          </p:cNvPr>
          <p:cNvSpPr/>
          <p:nvPr/>
        </p:nvSpPr>
        <p:spPr>
          <a:xfrm>
            <a:off x="8229600" y="6019800"/>
            <a:ext cx="609600" cy="30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7500" y="60000"/>
                </a:moveTo>
                <a:lnTo>
                  <a:pt x="82500" y="15000"/>
                </a:lnTo>
                <a:lnTo>
                  <a:pt x="82500" y="105000"/>
                </a:lnTo>
                <a:close/>
              </a:path>
              <a:path extrusionOk="0" fill="darken" h="120000" w="120000">
                <a:moveTo>
                  <a:pt x="37500" y="60000"/>
                </a:moveTo>
                <a:lnTo>
                  <a:pt x="82500" y="15000"/>
                </a:lnTo>
                <a:lnTo>
                  <a:pt x="82500" y="105000"/>
                </a:lnTo>
                <a:close/>
              </a:path>
              <a:path extrusionOk="0" fill="none" h="120000" w="120000">
                <a:moveTo>
                  <a:pt x="37500" y="60000"/>
                </a:moveTo>
                <a:lnTo>
                  <a:pt x="82500" y="15000"/>
                </a:lnTo>
                <a:lnTo>
                  <a:pt x="82500" y="10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5875">
            <a:solidFill>
              <a:srgbClr val="A65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1" name="Google Shape;211;p12"/>
          <p:cNvGraphicFramePr/>
          <p:nvPr/>
        </p:nvGraphicFramePr>
        <p:xfrm>
          <a:off x="838200" y="3551382"/>
          <a:ext cx="7923341" cy="2743200"/>
        </p:xfrm>
        <a:graphic>
          <a:graphicData uri="http://schemas.openxmlformats.org/drawingml/2006/chart">
            <c:chart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/>
          <p:nvPr>
            <p:ph type="title"/>
          </p:nvPr>
        </p:nvSpPr>
        <p:spPr>
          <a:xfrm>
            <a:off x="822950" y="286601"/>
            <a:ext cx="7543800" cy="123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o-RO" sz="3400"/>
              <a:t>Număr de unități înscrise la ediția a VI-a -133</a:t>
            </a:r>
            <a:endParaRPr sz="3400"/>
          </a:p>
        </p:txBody>
      </p:sp>
      <p:graphicFrame>
        <p:nvGraphicFramePr>
          <p:cNvPr id="217" name="Google Shape;217;p13"/>
          <p:cNvGraphicFramePr/>
          <p:nvPr/>
        </p:nvGraphicFramePr>
        <p:xfrm>
          <a:off x="301624" y="16763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{1A088E23-CE7D-4679-A224-67F1413A1A65}</a:tableStyleId>
              </a:tblPr>
              <a:tblGrid>
                <a:gridCol w="2510000"/>
                <a:gridCol w="1911000"/>
                <a:gridCol w="2935175"/>
                <a:gridCol w="1029000"/>
              </a:tblGrid>
              <a:tr h="36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800"/>
                        <a:t>Județul 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800"/>
                        <a:t>Nr. unit.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800"/>
                        <a:t>Județul</a:t>
                      </a:r>
                      <a:endParaRPr sz="1800"/>
                    </a:p>
                  </a:txBody>
                  <a:tcPr marT="45725" marB="45725" marR="91450" marL="91450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800"/>
                        <a:t>Nr.</a:t>
                      </a:r>
                      <a:r>
                        <a:rPr lang="ro-RO" sz="1800"/>
                        <a:t> unit.</a:t>
                      </a:r>
                      <a:endParaRPr sz="1800"/>
                    </a:p>
                  </a:txBody>
                  <a:tcPr marT="45725" marB="45725" marR="91450" marL="91450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Calibri"/>
                        <a:buNone/>
                      </a:pPr>
                      <a:r>
                        <a:rPr lang="ro-RO" sz="1500">
                          <a:solidFill>
                            <a:srgbClr val="C00000"/>
                          </a:solidFill>
                        </a:rPr>
                        <a:t>1. Alba</a:t>
                      </a:r>
                      <a:endParaRPr sz="1500">
                        <a:solidFill>
                          <a:srgbClr val="C00000"/>
                        </a:solidFill>
                      </a:endParaRPr>
                    </a:p>
                  </a:txBody>
                  <a:tcPr marT="15250" marB="15250" marR="22850" marL="228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C00000"/>
                          </a:solidFill>
                        </a:rPr>
                        <a:t>1</a:t>
                      </a:r>
                      <a:endParaRPr sz="1500"/>
                    </a:p>
                  </a:txBody>
                  <a:tcPr marT="15250" marB="15250" marR="22850" marL="22850" anchor="b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14. Gorj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5</a:t>
                      </a:r>
                      <a:endParaRPr sz="1500"/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/>
                        <a:t>2. Argeș</a:t>
                      </a:r>
                      <a:endParaRPr sz="1500"/>
                    </a:p>
                  </a:txBody>
                  <a:tcPr marT="15250" marB="15250" marR="22850" marL="22850" anchor="b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/>
                        <a:t>1</a:t>
                      </a:r>
                      <a:endParaRPr sz="1500"/>
                    </a:p>
                  </a:txBody>
                  <a:tcPr marT="15250" marB="15250" marR="22850" marL="22850" anchor="b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/>
                        <a:t>15. Ialomița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/>
                        <a:t>0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. Bacău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4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/>
                        <a:t>16. </a:t>
                      </a:r>
                      <a:r>
                        <a:rPr lang="ro-RO" sz="1500"/>
                        <a:t>Ilfov</a:t>
                      </a:r>
                      <a:endParaRPr sz="1500"/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9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Calibri"/>
                        <a:buNone/>
                      </a:pPr>
                      <a:r>
                        <a:rPr lang="ro-RO" sz="150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ro-RO" sz="1500">
                          <a:solidFill>
                            <a:srgbClr val="C00000"/>
                          </a:solidFill>
                        </a:rPr>
                        <a:t>. Bihor</a:t>
                      </a:r>
                      <a:endParaRPr sz="1500">
                        <a:solidFill>
                          <a:srgbClr val="C00000"/>
                        </a:solidFill>
                      </a:endParaRPr>
                    </a:p>
                  </a:txBody>
                  <a:tcPr marT="15250" marB="15250" marR="22850" marL="22850" anchor="b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C00000"/>
                          </a:solidFill>
                        </a:rPr>
                        <a:t>1</a:t>
                      </a:r>
                      <a:endParaRPr sz="1500"/>
                    </a:p>
                  </a:txBody>
                  <a:tcPr marT="15250" marB="15250" marR="22850" marL="22850" anchor="b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17. </a:t>
                      </a: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Maramureș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1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5</a:t>
                      </a: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. Bistrița Năsăud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5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18. Mureș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12</a:t>
                      </a:r>
                      <a:endParaRPr sz="1500"/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6</a:t>
                      </a: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. Botoșani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14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C00000"/>
                          </a:solidFill>
                        </a:rPr>
                        <a:t>19. Neamț</a:t>
                      </a:r>
                      <a:endParaRPr sz="1500">
                        <a:solidFill>
                          <a:srgbClr val="C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C00000"/>
                          </a:solidFill>
                        </a:rPr>
                        <a:t>1</a:t>
                      </a:r>
                      <a:endParaRPr sz="1500"/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7</a:t>
                      </a: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. București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13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20</a:t>
                      </a: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. Olt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2</a:t>
                      </a:r>
                      <a:endParaRPr sz="1500"/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8</a:t>
                      </a: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. Buzău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4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/>
                        <a:t>21. </a:t>
                      </a:r>
                      <a:r>
                        <a:rPr lang="ro-RO" sz="1500"/>
                        <a:t>Prahova</a:t>
                      </a:r>
                      <a:endParaRPr sz="1500"/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/>
                        <a:t>1</a:t>
                      </a:r>
                      <a:endParaRPr sz="1500"/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Calibri"/>
                        <a:buNone/>
                      </a:pPr>
                      <a:r>
                        <a:rPr lang="ro-RO" sz="1500">
                          <a:solidFill>
                            <a:srgbClr val="C00000"/>
                          </a:solidFill>
                        </a:rPr>
                        <a:t>9</a:t>
                      </a:r>
                      <a:r>
                        <a:rPr lang="ro-RO" sz="1500">
                          <a:solidFill>
                            <a:srgbClr val="C00000"/>
                          </a:solidFill>
                        </a:rPr>
                        <a:t>. Călărași</a:t>
                      </a:r>
                      <a:endParaRPr sz="1500">
                        <a:solidFill>
                          <a:srgbClr val="C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C00000"/>
                          </a:solidFill>
                        </a:rPr>
                        <a:t>1</a:t>
                      </a:r>
                      <a:endParaRPr sz="1500">
                        <a:solidFill>
                          <a:srgbClr val="C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22</a:t>
                      </a: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. Sibiu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19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10</a:t>
                      </a: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. Caraș- Severin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2</a:t>
                      </a:r>
                      <a:endParaRPr sz="1500">
                        <a:solidFill>
                          <a:srgbClr val="C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23</a:t>
                      </a: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. Suceava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15</a:t>
                      </a:r>
                      <a:endParaRPr sz="1500"/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11. Cluj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5</a:t>
                      </a:r>
                      <a:endParaRPr sz="1500"/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24</a:t>
                      </a: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. Timiș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000000"/>
                          </a:solidFill>
                        </a:rPr>
                        <a:t>19</a:t>
                      </a:r>
                      <a:endParaRPr sz="1500">
                        <a:solidFill>
                          <a:srgbClr val="0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Calibri"/>
                        <a:buNone/>
                      </a:pPr>
                      <a:r>
                        <a:rPr lang="ro-RO" sz="1500">
                          <a:solidFill>
                            <a:srgbClr val="C00000"/>
                          </a:solidFill>
                        </a:rPr>
                        <a:t>12. Dâmbovița</a:t>
                      </a:r>
                      <a:endParaRPr sz="1500">
                        <a:solidFill>
                          <a:srgbClr val="C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C00000"/>
                          </a:solidFill>
                        </a:rPr>
                        <a:t>2</a:t>
                      </a:r>
                      <a:endParaRPr sz="1500"/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/>
                        <a:t>25. Vaslui</a:t>
                      </a:r>
                      <a:endParaRPr sz="1500"/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/>
                        <a:t>0</a:t>
                      </a:r>
                      <a:endParaRPr sz="1500"/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C00000"/>
                          </a:solidFill>
                        </a:rPr>
                        <a:t>13. Galați</a:t>
                      </a:r>
                      <a:endParaRPr sz="1500">
                        <a:solidFill>
                          <a:srgbClr val="C00000"/>
                        </a:solidFill>
                      </a:endParaRPr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>
                          <a:solidFill>
                            <a:srgbClr val="C00000"/>
                          </a:solidFill>
                        </a:rPr>
                        <a:t>2</a:t>
                      </a:r>
                      <a:endParaRPr sz="1500"/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/>
                        <a:t>26. Vrancea</a:t>
                      </a:r>
                      <a:r>
                        <a:rPr lang="ro-RO" sz="1500"/>
                        <a:t> </a:t>
                      </a:r>
                      <a:endParaRPr sz="1500"/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500"/>
                        <a:t>2</a:t>
                      </a:r>
                      <a:endParaRPr sz="1500"/>
                    </a:p>
                  </a:txBody>
                  <a:tcPr marT="15250" marB="15250" marR="22850" marL="2285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8" name="Google Shape;218;p13"/>
          <p:cNvSpPr txBox="1"/>
          <p:nvPr>
            <p:ph idx="11" type="ftr"/>
          </p:nvPr>
        </p:nvSpPr>
        <p:spPr>
          <a:xfrm>
            <a:off x="304800" y="6410848"/>
            <a:ext cx="4953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/>
              <a:t>MIHAELA CARMEN SEUȘAN- CASA CORPULUI DIDACTIC SIBIU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o-RO"/>
              <a:t>Festivalul </a:t>
            </a:r>
            <a:r>
              <a:rPr i="1" lang="ro-RO"/>
              <a:t>CDIdei</a:t>
            </a:r>
            <a:r>
              <a:rPr lang="ro-RO"/>
              <a:t> în imagini</a:t>
            </a:r>
            <a:endParaRPr/>
          </a:p>
        </p:txBody>
      </p:sp>
      <p:sp>
        <p:nvSpPr>
          <p:cNvPr id="224" name="Google Shape;224;p14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ro-RO" u="sng">
                <a:solidFill>
                  <a:schemeClr val="hlink"/>
                </a:solidFill>
                <a:hlinkClick r:id="rId3"/>
              </a:rPr>
              <a:t>CDIdei 2017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ro-RO" u="sng">
                <a:solidFill>
                  <a:schemeClr val="hlink"/>
                </a:solidFill>
                <a:hlinkClick r:id="rId4"/>
              </a:rPr>
              <a:t>CDIdei 2018 – Etapa judeteana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ro-RO" u="sng">
                <a:solidFill>
                  <a:schemeClr val="hlink"/>
                </a:solidFill>
                <a:hlinkClick r:id="rId5"/>
              </a:rPr>
              <a:t>CDIdei 2018 – Etapa regional</a:t>
            </a:r>
            <a:r>
              <a:rPr lang="ro-RO" u="sng">
                <a:solidFill>
                  <a:schemeClr val="hlink"/>
                </a:solidFill>
                <a:hlinkClick r:id="rId6"/>
              </a:rPr>
              <a:t>a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ro-RO" u="sng">
                <a:solidFill>
                  <a:schemeClr val="hlink"/>
                </a:solidFill>
                <a:hlinkClick r:id="rId7"/>
              </a:rPr>
              <a:t>CDIdei 2019 - etapa națională</a:t>
            </a:r>
            <a:endParaRPr/>
          </a:p>
        </p:txBody>
      </p:sp>
      <p:sp>
        <p:nvSpPr>
          <p:cNvPr id="225" name="Google Shape;225;p14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/>
              <a:t>MIHAELA CARMEN SEUȘAN- CASA CORPULUI DIDACTIC SIBIU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6245226" y="3660776"/>
            <a:ext cx="3073400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o-RO"/>
              <a:t>Cum a început?</a:t>
            </a:r>
            <a:endParaRPr/>
          </a:p>
        </p:txBody>
      </p:sp>
      <p:sp>
        <p:nvSpPr>
          <p:cNvPr id="121" name="Google Shape;121;p2"/>
          <p:cNvSpPr txBox="1"/>
          <p:nvPr>
            <p:ph idx="1" type="body"/>
          </p:nvPr>
        </p:nvSpPr>
        <p:spPr>
          <a:xfrm>
            <a:off x="822959" y="1845734"/>
            <a:ext cx="7543801" cy="1843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o-RO">
                <a:latin typeface="Calibri"/>
                <a:ea typeface="Calibri"/>
                <a:cs typeface="Calibri"/>
                <a:sym typeface="Calibri"/>
              </a:rPr>
              <a:t>Festivalul a preluat ideea unei activităţi cu caracter nonformal, </a:t>
            </a:r>
            <a:r>
              <a:rPr i="1" lang="ro-RO">
                <a:latin typeface="Calibri"/>
                <a:ea typeface="Calibri"/>
                <a:cs typeface="Calibri"/>
                <a:sym typeface="Calibri"/>
              </a:rPr>
              <a:t>Muzeul literar.</a:t>
            </a:r>
            <a:r>
              <a:rPr lang="ro-RO">
                <a:latin typeface="Calibri"/>
                <a:ea typeface="Calibri"/>
                <a:cs typeface="Calibri"/>
                <a:sym typeface="Calibri"/>
              </a:rPr>
              <a:t> 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ro-RO">
                <a:latin typeface="Calibri"/>
                <a:ea typeface="Calibri"/>
                <a:cs typeface="Calibri"/>
                <a:sym typeface="Calibri"/>
              </a:rPr>
              <a:t>- activitate de animaţie de lectură în cadrul căreia elevii, în urma lecturii unei cărţi/ lucrări documentare, realizează un obiect reprezentativ din acea lucrare pe care îl prezintă publicului, “vizitatorilor”.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 txBox="1"/>
          <p:nvPr>
            <p:ph idx="11" type="ftr"/>
          </p:nvPr>
        </p:nvSpPr>
        <p:spPr>
          <a:xfrm>
            <a:off x="1905000" y="6356350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/>
              <a:t>MIHAELA CARMEN SEUȘAN- CASA CORPULUI DIDACTIC SIBIU</a:t>
            </a:r>
            <a:endParaRPr/>
          </a:p>
        </p:txBody>
      </p:sp>
      <p:pic>
        <p:nvPicPr>
          <p:cNvPr id="123" name="Google Shape;12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3" y="4404625"/>
            <a:ext cx="2587767" cy="19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54367" y="4404625"/>
            <a:ext cx="2593834" cy="194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48200" y="4404625"/>
            <a:ext cx="2607733" cy="195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/>
          <p:nvPr>
            <p:ph type="title"/>
          </p:nvPr>
        </p:nvSpPr>
        <p:spPr>
          <a:xfrm>
            <a:off x="1524000" y="286605"/>
            <a:ext cx="6842760" cy="13135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o-RO"/>
              <a:t>Pregătim ediția a VI-a...</a:t>
            </a:r>
            <a:endParaRPr/>
          </a:p>
        </p:txBody>
      </p:sp>
      <p:sp>
        <p:nvSpPr>
          <p:cNvPr id="131" name="Google Shape;131;p3"/>
          <p:cNvSpPr txBox="1"/>
          <p:nvPr>
            <p:ph idx="11" type="ftr"/>
          </p:nvPr>
        </p:nvSpPr>
        <p:spPr>
          <a:xfrm>
            <a:off x="304800" y="6410848"/>
            <a:ext cx="5867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/>
              <a:t>MIHAELA CARMEN SEUȘAN- CASA CORPULUI DIDACTIC SIBIU</a:t>
            </a:r>
            <a:endParaRPr/>
          </a:p>
        </p:txBody>
      </p:sp>
      <p:sp>
        <p:nvSpPr>
          <p:cNvPr id="132" name="Google Shape;132;p3"/>
          <p:cNvSpPr txBox="1"/>
          <p:nvPr>
            <p:ph idx="4294967295" type="body"/>
          </p:nvPr>
        </p:nvSpPr>
        <p:spPr>
          <a:xfrm>
            <a:off x="0" y="1600200"/>
            <a:ext cx="3810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539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solidFill>
                <a:srgbClr val="DAD6B1"/>
              </a:solidFill>
            </a:endParaRPr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b="1" lang="ro-RO" sz="1400">
                <a:solidFill>
                  <a:srgbClr val="C00000"/>
                </a:solidFill>
              </a:rPr>
              <a:t>Ediția I - 2014 </a:t>
            </a:r>
            <a:r>
              <a:rPr lang="ro-RO" sz="1400"/>
              <a:t>CAEJ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b="1" lang="ro-RO" sz="1400">
                <a:solidFill>
                  <a:srgbClr val="8D4120"/>
                </a:solidFill>
              </a:rPr>
              <a:t>Ediția a II-a - 2016 </a:t>
            </a:r>
            <a:r>
              <a:rPr lang="ro-RO" sz="1400"/>
              <a:t>CAEI (interjudețean: SB, </a:t>
            </a:r>
            <a:r>
              <a:rPr lang="ro-RO" sz="1400">
                <a:solidFill>
                  <a:srgbClr val="00B050"/>
                </a:solidFill>
              </a:rPr>
              <a:t>CJ</a:t>
            </a:r>
            <a:r>
              <a:rPr lang="ro-RO" sz="1400"/>
              <a:t>, </a:t>
            </a:r>
            <a:r>
              <a:rPr lang="ro-RO" sz="1400">
                <a:solidFill>
                  <a:srgbClr val="C00000"/>
                </a:solidFill>
              </a:rPr>
              <a:t>DB</a:t>
            </a:r>
            <a:r>
              <a:rPr lang="ro-RO" sz="1400"/>
              <a:t>)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b="1" lang="ro-RO" sz="1400">
                <a:solidFill>
                  <a:srgbClr val="0070C0"/>
                </a:solidFill>
              </a:rPr>
              <a:t>Ediția a III-a- 2017 </a:t>
            </a:r>
            <a:r>
              <a:rPr lang="ro-RO" sz="1400"/>
              <a:t>Festival - concurs CAER (regional: SB, CJ, </a:t>
            </a:r>
            <a:r>
              <a:rPr lang="ro-RO" sz="1400">
                <a:solidFill>
                  <a:srgbClr val="00B050"/>
                </a:solidFill>
              </a:rPr>
              <a:t>GJ, MS, SV</a:t>
            </a:r>
            <a:r>
              <a:rPr lang="ro-RO" sz="1400"/>
              <a:t>)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b="1" lang="ro-RO" sz="1400">
                <a:solidFill>
                  <a:srgbClr val="3F739B"/>
                </a:solidFill>
              </a:rPr>
              <a:t>Ediția a IV-a -2018</a:t>
            </a:r>
            <a:r>
              <a:rPr b="1" lang="ro-RO" sz="1400"/>
              <a:t> </a:t>
            </a:r>
            <a:r>
              <a:rPr lang="ro-RO" sz="1400"/>
              <a:t>Festival-concurs CAER (regional: SB, </a:t>
            </a:r>
            <a:r>
              <a:rPr lang="ro-RO" sz="1400">
                <a:solidFill>
                  <a:srgbClr val="00B050"/>
                </a:solidFill>
              </a:rPr>
              <a:t>AB, BC, BN, BT</a:t>
            </a:r>
            <a:r>
              <a:rPr lang="ro-RO" sz="1400"/>
              <a:t>, CJ, GJ, MS, SV)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b="1" lang="ro-RO" sz="1400">
                <a:solidFill>
                  <a:srgbClr val="002060"/>
                </a:solidFill>
              </a:rPr>
              <a:t>Ediția a V-a - 2019 </a:t>
            </a:r>
            <a:r>
              <a:rPr lang="ro-RO" sz="1400"/>
              <a:t>Festival-concurs CAEN (național)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i="1" lang="ro-RO" sz="1400"/>
              <a:t>Ediția a VI-a - 2020 Festival concurs CAEN –finanțat MEC (suspendat)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b="1" lang="ro-RO" sz="1400">
                <a:solidFill>
                  <a:srgbClr val="644030"/>
                </a:solidFill>
              </a:rPr>
              <a:t>Ediția a VI-a- 2021 </a:t>
            </a:r>
            <a:r>
              <a:rPr lang="ro-RO" sz="1400"/>
              <a:t>Festival național – aprobat în CA al CCD Sibiu</a:t>
            </a:r>
            <a:endParaRPr sz="1400"/>
          </a:p>
        </p:txBody>
      </p:sp>
      <p:pic>
        <p:nvPicPr>
          <p:cNvPr id="133" name="Google Shape;13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928800"/>
            <a:ext cx="447675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o-RO"/>
              <a:t>Scopul și obiectivele</a:t>
            </a:r>
            <a:endParaRPr/>
          </a:p>
        </p:txBody>
      </p:sp>
      <p:sp>
        <p:nvSpPr>
          <p:cNvPr id="139" name="Google Shape;139;p4"/>
          <p:cNvSpPr txBox="1"/>
          <p:nvPr>
            <p:ph idx="1" type="body"/>
          </p:nvPr>
        </p:nvSpPr>
        <p:spPr>
          <a:xfrm>
            <a:off x="228600" y="1524000"/>
            <a:ext cx="5105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ro-RO" sz="2900"/>
              <a:t>Scopul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ro-RO" sz="2900"/>
              <a:t>Asigurarea cadrului pentru dezvoltarea, demonstrarea şi manifestarea competenţelor elevilor în domeniul culturii şi civilizaţiei prin intermediul structurilor info-documentare, ca resurse în formarea competențelor-cheie utilizând metode ale educaţiei nonformale. </a:t>
            </a:r>
            <a:endParaRPr sz="29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ro-RO" sz="2900"/>
              <a:t> </a:t>
            </a:r>
            <a:endParaRPr sz="29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ro-RO" sz="2900"/>
              <a:t>Obiectivele specifice ale proiectului</a:t>
            </a:r>
            <a:endParaRPr sz="2900"/>
          </a:p>
          <a:p>
            <a:pPr indent="-101282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o-RO" sz="2900"/>
              <a:t>Dezvoltarea abilităţilor de lectură, a competențelor infodocumentare și a competențelor TIC și de comunicare pentru elevi din unităţile de învăţământ înscrise în proiect, valorificând informații din domeniul culturii şi civilizaţiei.</a:t>
            </a:r>
            <a:endParaRPr sz="2900"/>
          </a:p>
          <a:p>
            <a:pPr indent="-101282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o-RO" sz="2900"/>
              <a:t>Dezvoltarea unei reţele regionale de Centre de Documentare şi Informare (CDI), ca resursă în domeniul educaţiei nonformale în comunităţile în care funcţionează</a:t>
            </a:r>
            <a:endParaRPr sz="2900"/>
          </a:p>
          <a:p>
            <a:pPr indent="-101282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o-RO" sz="2900"/>
              <a:t>Diseminarea exemplelor de bună practică rezultate în cadrul Festivalului – concurs </a:t>
            </a:r>
            <a:endParaRPr sz="2900"/>
          </a:p>
        </p:txBody>
      </p:sp>
      <p:sp>
        <p:nvSpPr>
          <p:cNvPr id="140" name="Google Shape;140;p4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/>
              <a:t>MIHAELA CARMEN SEUȘAN- CASA CORPULUI DIDACTIC SIBIU</a:t>
            </a:r>
            <a:endParaRPr/>
          </a:p>
        </p:txBody>
      </p:sp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2590800"/>
            <a:ext cx="3149601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o-RO"/>
              <a:t>Cui se adresează proiectul?</a:t>
            </a:r>
            <a:endParaRPr/>
          </a:p>
        </p:txBody>
      </p:sp>
      <p:sp>
        <p:nvSpPr>
          <p:cNvPr id="147" name="Google Shape;147;p5"/>
          <p:cNvSpPr txBox="1"/>
          <p:nvPr>
            <p:ph idx="1" type="body"/>
          </p:nvPr>
        </p:nvSpPr>
        <p:spPr>
          <a:xfrm>
            <a:off x="2667000" y="1905000"/>
            <a:ext cx="6138672" cy="4194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85000" lnSpcReduction="20000"/>
          </a:bodyPr>
          <a:lstStyle/>
          <a:p>
            <a:pPr indent="-10795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b="1" lang="ro-RO"/>
              <a:t>Grup-țintă</a:t>
            </a:r>
            <a:endParaRPr/>
          </a:p>
          <a:p>
            <a:pPr indent="-1079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o-RO"/>
              <a:t>- eleve și elevi din clasele III-X din unităţile de învăţământ din judeţele înscrise în proiect, în special elevi din unităţile în care funcționează  CDI/ biblioteci școlare, pentru dezvoltarea abilităţilor lor de viaţă, în general, şi pentru utilizarea metodelor educaţiei nonformale în realizarea misiunii culturale.</a:t>
            </a:r>
            <a:endParaRPr/>
          </a:p>
          <a:p>
            <a:pPr indent="-1079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1" lang="ro-RO"/>
              <a:t>Beneficiari direcţi şi indirecţi </a:t>
            </a:r>
            <a:endParaRPr/>
          </a:p>
          <a:p>
            <a:pPr indent="-1079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o-RO"/>
              <a:t>- toţi elevii din unităţile de învăţământ participante, părinţi ai elevilor, comunitatea educativă, în general;</a:t>
            </a:r>
            <a:endParaRPr/>
          </a:p>
          <a:p>
            <a:pPr indent="-1079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o-RO"/>
              <a:t>- profesori documentariști, responsabili CDI și bibliotecari din județele înscrise în proiect, care pot valorifica experienţa în cadrul misiunii culturale, ca promotori ai valenţelor educaţiei culturale în formarea elevilor;</a:t>
            </a:r>
            <a:endParaRPr/>
          </a:p>
          <a:p>
            <a:pPr indent="-1079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o-RO"/>
              <a:t>- consilieri educativi şi cadre didactice pentru promovarea valenţelor educaţiei nonformale în formarea elevilor în domeniul culturii.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48" name="Google Shape;148;p5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/>
              <a:t>MIHAELA CARMEN SEUȘAN- CASA CORPULUI DIDACTIC SIBIU</a:t>
            </a:r>
            <a:endParaRPr/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705349"/>
            <a:ext cx="2192869" cy="164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2399029"/>
            <a:ext cx="2192869" cy="1644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o-RO"/>
              <a:t>Secțiunile Festivalului</a:t>
            </a:r>
            <a:endParaRPr/>
          </a:p>
        </p:txBody>
      </p:sp>
      <p:sp>
        <p:nvSpPr>
          <p:cNvPr id="156" name="Google Shape;156;p6"/>
          <p:cNvSpPr txBox="1"/>
          <p:nvPr>
            <p:ph idx="1" type="body"/>
          </p:nvPr>
        </p:nvSpPr>
        <p:spPr>
          <a:xfrm>
            <a:off x="762000" y="2133600"/>
            <a:ext cx="7543801" cy="3259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o-RO"/>
              <a:t>Festivalul se desfășoară pentru 4 categorii de vârstă, astfel:</a:t>
            </a:r>
            <a:endParaRPr/>
          </a:p>
          <a:p>
            <a:pPr indent="-17526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ro-RO" sz="1600"/>
              <a:t>clasele III-IV</a:t>
            </a:r>
            <a:endParaRPr/>
          </a:p>
          <a:p>
            <a:pPr indent="-17526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ro-RO" sz="1600"/>
              <a:t>clasele V-VI</a:t>
            </a:r>
            <a:endParaRPr/>
          </a:p>
          <a:p>
            <a:pPr indent="-17526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ro-RO" sz="1600"/>
              <a:t>clasele VII- VIII</a:t>
            </a:r>
            <a:endParaRPr sz="1600"/>
          </a:p>
          <a:p>
            <a:pPr indent="-17526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ro-RO" sz="1600"/>
              <a:t>clasele IX-X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r>
              <a:rPr lang="ro-RO"/>
              <a:t>Pentru fiecare categorie de vârstă sunt câte 3 secțiuni:</a:t>
            </a:r>
            <a:endParaRPr/>
          </a:p>
          <a:p>
            <a:pPr indent="-174307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ro-RO"/>
              <a:t>Lucrări în limba română</a:t>
            </a:r>
            <a:endParaRPr/>
          </a:p>
          <a:p>
            <a:pPr indent="-174307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ro-RO"/>
              <a:t>Lucrări în limbi moderne (franceză, engleză, germană)</a:t>
            </a:r>
            <a:endParaRPr/>
          </a:p>
          <a:p>
            <a:pPr indent="-174307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ro-RO"/>
              <a:t>Elevi cu nevoi speciale</a:t>
            </a:r>
            <a:endParaRPr/>
          </a:p>
          <a:p>
            <a:pPr indent="-77152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0" lvl="1" marL="2011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i="1" lang="ro-RO"/>
              <a:t>Lista orientativă de lucrări (ficțiune)</a:t>
            </a:r>
            <a:endParaRPr i="1"/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57" name="Google Shape;157;p6"/>
          <p:cNvSpPr txBox="1"/>
          <p:nvPr>
            <p:ph idx="11" type="ftr"/>
          </p:nvPr>
        </p:nvSpPr>
        <p:spPr>
          <a:xfrm>
            <a:off x="304800" y="6410848"/>
            <a:ext cx="5029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/>
              <a:t>MIHAELA CARMEN SEUȘAN- CASA CORPULUI DIDACTIC SIBIU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o-RO"/>
              <a:t>Echipa de proiect</a:t>
            </a:r>
            <a:endParaRPr/>
          </a:p>
        </p:txBody>
      </p:sp>
      <p:sp>
        <p:nvSpPr>
          <p:cNvPr id="163" name="Google Shape;163;p7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ro-RO"/>
              <a:t>Echipa de proiect la nivel național, care va fi responsabilă de  planificarea, implementarea și evaluarea Festivalului-concurs „CDIdei în cărți” 2021, este formată din:</a:t>
            </a:r>
            <a:endParaRPr b="1"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lang="ro-RO"/>
              <a:t>- Echipa de management</a:t>
            </a:r>
            <a:r>
              <a:rPr lang="ro-RO"/>
              <a:t>: </a:t>
            </a:r>
            <a:r>
              <a:rPr i="1" lang="ro-RO"/>
              <a:t>coordonatori/ responsabili naționali </a:t>
            </a:r>
            <a:r>
              <a:rPr lang="ro-RO"/>
              <a:t>și </a:t>
            </a:r>
            <a:r>
              <a:rPr i="1" lang="ro-RO"/>
              <a:t>judeţeni </a:t>
            </a:r>
            <a:r>
              <a:rPr lang="ro-RO"/>
              <a:t>(reprezentanții Caselor Corpului Didactic și reprezentanți ai partenerilor implicați în managementul proiectului);</a:t>
            </a:r>
            <a:endParaRPr b="1"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ro-RO"/>
              <a:t> - </a:t>
            </a:r>
            <a:r>
              <a:rPr b="1" lang="ro-RO"/>
              <a:t>Echipa de implementare</a:t>
            </a:r>
            <a:r>
              <a:rPr lang="ro-RO"/>
              <a:t>: </a:t>
            </a:r>
            <a:r>
              <a:rPr i="1" lang="ro-RO"/>
              <a:t>directorii unităților de învățământ</a:t>
            </a:r>
            <a:r>
              <a:rPr lang="ro-RO"/>
              <a:t> înscrise în proiect, </a:t>
            </a:r>
            <a:r>
              <a:rPr i="1" lang="ro-RO"/>
              <a:t>responsabilul la nivelul fiecărei unități</a:t>
            </a:r>
            <a:r>
              <a:rPr lang="ro-RO"/>
              <a:t> înscrise în proiect, </a:t>
            </a:r>
            <a:r>
              <a:rPr i="1" lang="ro-RO"/>
              <a:t>coordonatorii echipelor </a:t>
            </a:r>
            <a:r>
              <a:rPr lang="ro-RO"/>
              <a:t>de elevi, echipe de implementare județene (prin decizia directorului CCD din județul respectiv sau a directorului CCD Sibiu), colaboratori inspectori şcolari și alți reprezentanţi ai celorlalți parteneri implicați în proiect.</a:t>
            </a:r>
            <a:endParaRPr b="1"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64" name="Google Shape;164;p7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/>
              <a:t>MIHAELA CARMEN SEUȘAN- CASA CORPULUI DIDACTIC SIBIU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>
            <p:ph type="title"/>
          </p:nvPr>
        </p:nvSpPr>
        <p:spPr>
          <a:xfrm>
            <a:off x="822950" y="286600"/>
            <a:ext cx="78972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o-RO"/>
              <a:t>Calendarul activităților</a:t>
            </a:r>
            <a:endParaRPr/>
          </a:p>
        </p:txBody>
      </p:sp>
      <p:sp>
        <p:nvSpPr>
          <p:cNvPr id="170" name="Google Shape;170;p8"/>
          <p:cNvSpPr txBox="1"/>
          <p:nvPr>
            <p:ph idx="1" type="body"/>
          </p:nvPr>
        </p:nvSpPr>
        <p:spPr>
          <a:xfrm>
            <a:off x="822950" y="2023375"/>
            <a:ext cx="7543800" cy="3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6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ro-RO" sz="2900"/>
              <a:t>1. Lansarea Festivalului “CDIdei în cărţi” - ianuarie – februarie 2021</a:t>
            </a:r>
            <a:endParaRPr sz="29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ro-RO" sz="2900"/>
              <a:t>2. Înscrierea unităţilor de învăţământ la Festival  - februarie- martie 2021</a:t>
            </a:r>
            <a:endParaRPr sz="29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ro-RO" sz="2900"/>
              <a:t>3. Înscrierea elevilor la Festival  - 1- 15 martie 2021</a:t>
            </a:r>
            <a:endParaRPr sz="29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ro-RO" sz="2900"/>
              <a:t>4. Pregătirea pentru Festival  - martie-mai 2021</a:t>
            </a:r>
            <a:endParaRPr/>
          </a:p>
          <a:p>
            <a:pPr indent="-343693" lvl="0" marL="630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➔"/>
            </a:pPr>
            <a:r>
              <a:rPr lang="ro-RO" sz="2900"/>
              <a:t>Formarea persoanelor care sunt implicate în activităţi cu elevii- 15-30 martie 2021</a:t>
            </a:r>
            <a:endParaRPr sz="2900"/>
          </a:p>
          <a:p>
            <a:pPr indent="-343693" lvl="0" marL="630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ro-RO" sz="2900"/>
              <a:t>Realizarea produselor pentru </a:t>
            </a:r>
            <a:r>
              <a:rPr i="1" lang="ro-RO" sz="2900"/>
              <a:t>Festival</a:t>
            </a:r>
            <a:r>
              <a:rPr lang="ro-RO" sz="2900"/>
              <a:t> - martie - mai 2021</a:t>
            </a:r>
            <a:endParaRPr sz="2900"/>
          </a:p>
          <a:p>
            <a:pPr indent="-343693" lvl="0" marL="630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ro-RO" sz="2900"/>
              <a:t>Evaluarea produselor în cadrul unităților de învățământ</a:t>
            </a:r>
            <a:endParaRPr sz="2900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r>
              <a:rPr lang="ro-RO" sz="2900"/>
              <a:t>5. Festivalul-concurs „CDIdei în cărţi”- etapa judeţeană/regională, mai 2021</a:t>
            </a:r>
            <a:endParaRPr sz="29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ro-RO" sz="2900"/>
              <a:t>6. Festivalul-concurs „CDIdei în cărţi” – etapa națională, iunie 2021</a:t>
            </a:r>
            <a:endParaRPr sz="29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ro-RO" sz="2900"/>
              <a:t>7. Promovarea Festivalului- ianuarie- octombrie 2021</a:t>
            </a:r>
            <a:endParaRPr sz="2900"/>
          </a:p>
        </p:txBody>
      </p:sp>
      <p:sp>
        <p:nvSpPr>
          <p:cNvPr id="171" name="Google Shape;171;p8"/>
          <p:cNvSpPr txBox="1"/>
          <p:nvPr>
            <p:ph idx="11" type="ftr"/>
          </p:nvPr>
        </p:nvSpPr>
        <p:spPr>
          <a:xfrm>
            <a:off x="304800" y="6410848"/>
            <a:ext cx="4724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/>
              <a:t>MIHAELA CARMEN SEUȘAN- CASA CORPULUI DIDACTIC SIBIU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ro-RO" sz="4300"/>
              <a:t>Responsabilitățile  CCD partenere</a:t>
            </a:r>
            <a:endParaRPr sz="4300"/>
          </a:p>
        </p:txBody>
      </p:sp>
      <p:sp>
        <p:nvSpPr>
          <p:cNvPr id="177" name="Google Shape;177;p9"/>
          <p:cNvSpPr txBox="1"/>
          <p:nvPr>
            <p:ph idx="1" type="body"/>
          </p:nvPr>
        </p:nvSpPr>
        <p:spPr>
          <a:xfrm>
            <a:off x="457200" y="1845734"/>
            <a:ext cx="838199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85000" lnSpcReduction="20000"/>
          </a:bodyPr>
          <a:lstStyle/>
          <a:p>
            <a:pPr indent="-10795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ro-RO"/>
              <a:t>- coordonează activitatea în proiect la nivelul judeţelor din care fac parte, </a:t>
            </a:r>
            <a:endParaRPr/>
          </a:p>
          <a:p>
            <a:pPr indent="-1079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o-RO"/>
              <a:t>- coordonează metodologic unitățile înscrise la Festivalul-concurs, monitorizează activităţile la nivelul județului, </a:t>
            </a:r>
            <a:endParaRPr/>
          </a:p>
          <a:p>
            <a:pPr indent="-1079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o-RO"/>
              <a:t>- formează cadrele didactice implicate în proiect, </a:t>
            </a:r>
            <a:endParaRPr/>
          </a:p>
          <a:p>
            <a:pPr indent="-1079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o-RO"/>
              <a:t>- organizează Festivalul - concurs la nivel județean, </a:t>
            </a:r>
            <a:endParaRPr/>
          </a:p>
          <a:p>
            <a:pPr indent="-1079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o-RO"/>
              <a:t>- desemnează, prin decizie, persoane pentru a face parte din juriile care vor evalua produsele elevilor, </a:t>
            </a:r>
            <a:endParaRPr/>
          </a:p>
          <a:p>
            <a:pPr indent="-1079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o-RO"/>
              <a:t>- realizează și tipăresc diplomele pentru participanții și premianții la nivelul județelor din care fac parte, </a:t>
            </a:r>
            <a:endParaRPr/>
          </a:p>
          <a:p>
            <a:pPr indent="-1079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o-RO"/>
              <a:t>-transmit către CCD Sibiu informațiile solicitate, </a:t>
            </a:r>
            <a:endParaRPr/>
          </a:p>
          <a:p>
            <a:pPr indent="-1079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o-RO"/>
              <a:t>-promovează Festivalul la nivel județean,</a:t>
            </a:r>
            <a:endParaRPr/>
          </a:p>
          <a:p>
            <a:pPr indent="-1079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o-RO"/>
              <a:t>Reprezentanții Caselor Corpului Didactic partenere vor face parte din echipa de management a proiectului.</a:t>
            </a:r>
            <a:endParaRPr/>
          </a:p>
        </p:txBody>
      </p:sp>
      <p:sp>
        <p:nvSpPr>
          <p:cNvPr id="178" name="Google Shape;178;p9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/>
              <a:t>MIHAELA CARMEN SEUȘAN- CASA CORPULUI DIDACTIC SIBIU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