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handoutMasterIdLst>
    <p:handoutMasterId r:id="rId6"/>
  </p:handoutMasterIdLst>
  <p:sldIdLst>
    <p:sldId id="256" r:id="rId2"/>
    <p:sldId id="309" r:id="rId3"/>
    <p:sldId id="310" r:id="rId4"/>
    <p:sldId id="281" r:id="rId5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91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E554F53-6757-449B-9C33-FD7BC2040735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50445" y="9431599"/>
            <a:ext cx="2945659" cy="49649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92D96993-BC62-41B2-92F8-F67238754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82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AFEBE-E125-4007-9B88-252F1A428A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3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165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9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557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1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C0BFB-F04D-4FA1-8071-F4D7357C0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9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E1433-E806-41A4-B37F-C616A336BD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7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30FD1-20C3-4FFE-9CE8-3BEDD67E6D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8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D4A82-FDC9-448B-8D2D-1140D66BFC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0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F28DB-F25B-4582-B7EB-A392D54CD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1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7C806-CC71-4E20-85E4-5ADA68EFE7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9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84D12-6297-4250-AF96-84BFEC53E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AAF66-63F1-4F53-9B20-4A9A61ED7D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6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76FD-1355-44C5-AFDE-753E96001D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6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6EF85-CF27-44FF-8FF1-F4279D8AC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0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E81664C6-6972-4FC5-AB68-CD832A4E5AB4}"/>
              </a:ext>
            </a:extLst>
          </p:cNvPr>
          <p:cNvSpPr>
            <a:spLocks noGrp="1"/>
          </p:cNvSpPr>
          <p:nvPr/>
        </p:nvSpPr>
        <p:spPr>
          <a:xfrm>
            <a:off x="580133" y="1997106"/>
            <a:ext cx="7543800" cy="354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o-RO" sz="1800" b="1" dirty="0" smtClean="0">
                <a:solidFill>
                  <a:srgbClr val="00B050"/>
                </a:solidFill>
              </a:rPr>
              <a:t>7- 14 noiembrie  </a:t>
            </a:r>
            <a:r>
              <a:rPr lang="ro-RO" sz="1800" b="1" dirty="0">
                <a:solidFill>
                  <a:srgbClr val="00B050"/>
                </a:solidFill>
              </a:rPr>
              <a:t>202</a:t>
            </a:r>
            <a:r>
              <a:rPr lang="en-US" sz="1800" b="1" dirty="0">
                <a:solidFill>
                  <a:srgbClr val="00B050"/>
                </a:solidFill>
              </a:rPr>
              <a:t>2</a:t>
            </a:r>
            <a:endParaRPr lang="ro-RO" sz="1800" b="1" dirty="0">
              <a:solidFill>
                <a:srgbClr val="00B050"/>
              </a:solidFill>
            </a:endParaRPr>
          </a:p>
        </p:txBody>
      </p:sp>
      <p:sp>
        <p:nvSpPr>
          <p:cNvPr id="6" name="Titlu 1"/>
          <p:cNvSpPr txBox="1">
            <a:spLocks/>
          </p:cNvSpPr>
          <p:nvPr/>
        </p:nvSpPr>
        <p:spPr>
          <a:xfrm>
            <a:off x="685800" y="219489"/>
            <a:ext cx="5900192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o-RO" b="1" dirty="0" smtClean="0">
                <a:solidFill>
                  <a:srgbClr val="00B050"/>
                </a:solidFill>
              </a:rPr>
              <a:t>P</a:t>
            </a:r>
            <a:r>
              <a:rPr lang="en-US" b="1" dirty="0">
                <a:solidFill>
                  <a:srgbClr val="00B050"/>
                </a:solidFill>
              </a:rPr>
              <a:t>O</a:t>
            </a:r>
            <a:r>
              <a:rPr lang="ro-RO" b="1" dirty="0" smtClean="0">
                <a:solidFill>
                  <a:srgbClr val="00B050"/>
                </a:solidFill>
              </a:rPr>
              <a:t>RTOFOLIU</a:t>
            </a:r>
            <a:r>
              <a:rPr lang="ro-RO" b="1" dirty="0" smtClean="0">
                <a:solidFill>
                  <a:srgbClr val="0070C0"/>
                </a:solidFill>
              </a:rPr>
              <a:t> </a:t>
            </a:r>
            <a:r>
              <a:rPr lang="ro-RO" b="1" dirty="0" smtClean="0">
                <a:solidFill>
                  <a:srgbClr val="00B050"/>
                </a:solidFill>
              </a:rPr>
              <a:t>DE</a:t>
            </a:r>
            <a:r>
              <a:rPr lang="ro-RO" b="1" dirty="0" smtClean="0">
                <a:solidFill>
                  <a:srgbClr val="0070C0"/>
                </a:solidFill>
              </a:rPr>
              <a:t> </a:t>
            </a:r>
            <a:r>
              <a:rPr lang="ro-RO" b="1" dirty="0" smtClean="0">
                <a:solidFill>
                  <a:srgbClr val="00B050"/>
                </a:solidFill>
              </a:rPr>
              <a:t>EVALUARE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8" name="Subtitlu 2"/>
          <p:cNvSpPr txBox="1">
            <a:spLocks/>
          </p:cNvSpPr>
          <p:nvPr/>
        </p:nvSpPr>
        <p:spPr>
          <a:xfrm>
            <a:off x="1763688" y="2537710"/>
            <a:ext cx="3816424" cy="1752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sz="2000" b="1" dirty="0" smtClean="0">
              <a:solidFill>
                <a:srgbClr val="0070C0"/>
              </a:solidFill>
            </a:endParaRPr>
          </a:p>
          <a:p>
            <a:r>
              <a:rPr lang="ro-RO" sz="2400" b="1" dirty="0" smtClean="0">
                <a:solidFill>
                  <a:srgbClr val="00B050"/>
                </a:solidFill>
              </a:rPr>
              <a:t>PROGRAM DE FORMARE </a:t>
            </a:r>
            <a:endParaRPr lang="en-GB" sz="2400" b="1" dirty="0" smtClean="0">
              <a:solidFill>
                <a:srgbClr val="00B050"/>
              </a:solidFill>
            </a:endParaRPr>
          </a:p>
          <a:p>
            <a:r>
              <a:rPr lang="ro-RO" sz="2400" b="1" dirty="0" smtClean="0">
                <a:solidFill>
                  <a:srgbClr val="00B050"/>
                </a:solidFill>
              </a:rPr>
              <a:t>„INSPECȚIA ȘCOLARĂ”</a:t>
            </a:r>
          </a:p>
          <a:p>
            <a:endParaRPr lang="ro-RO" sz="2000" b="1" dirty="0" smtClean="0">
              <a:solidFill>
                <a:srgbClr val="0070C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tăText 2"/>
          <p:cNvSpPr txBox="1"/>
          <p:nvPr/>
        </p:nvSpPr>
        <p:spPr>
          <a:xfrm>
            <a:off x="251520" y="764704"/>
            <a:ext cx="705678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>
                <a:solidFill>
                  <a:srgbClr val="00B050"/>
                </a:solidFill>
              </a:rPr>
              <a:t>Conținutul portofoliului de evaluare</a:t>
            </a:r>
            <a:r>
              <a:rPr lang="ro-RO" sz="2400" dirty="0">
                <a:solidFill>
                  <a:srgbClr val="00B050"/>
                </a:solidFill>
              </a:rPr>
              <a:t>:</a:t>
            </a:r>
          </a:p>
          <a:p>
            <a:endParaRPr lang="ro-RO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o-RO" b="1" dirty="0"/>
              <a:t>O pagină de gardă, cu numele și prenumele formabilului, specialitatea, școala de proveniență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o-RO" b="1" dirty="0"/>
              <a:t>Redactarea următoarelor teme</a:t>
            </a:r>
            <a:r>
              <a:rPr lang="ro-RO" dirty="0"/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ro-RO" dirty="0"/>
              <a:t>Alcătuiți o listă cu instrumentele de lucru ale metodistului ISJ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ro-RO" dirty="0" smtClean="0"/>
              <a:t>Imaginați-vă </a:t>
            </a:r>
            <a:r>
              <a:rPr lang="ro-RO" dirty="0"/>
              <a:t>că ați asistat la 4 activități didactice în cadrul inspecției curente 2 pentru obținerea gradului didactic II. Candidatul a obținut, pe fiș</a:t>
            </a:r>
            <a:r>
              <a:rPr lang="en-US" dirty="0"/>
              <a:t>ele</a:t>
            </a:r>
            <a:r>
              <a:rPr lang="ro-RO" dirty="0"/>
              <a:t> de evaluare, </a:t>
            </a:r>
            <a:r>
              <a:rPr lang="en-US" dirty="0"/>
              <a:t>media de 75</a:t>
            </a:r>
            <a:r>
              <a:rPr lang="ro-RO" dirty="0"/>
              <a:t> de puncte. Redactați Raportul scris la încheierea inspecției curente 2, atașând și fișele de evaluare.</a:t>
            </a:r>
          </a:p>
          <a:p>
            <a:pPr marL="342900" indent="-342900">
              <a:buFont typeface="+mj-lt"/>
              <a:buAutoNum type="alphaLcParenR"/>
            </a:pPr>
            <a:endParaRPr lang="ro-RO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381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tăText 1"/>
          <p:cNvSpPr txBox="1"/>
          <p:nvPr/>
        </p:nvSpPr>
        <p:spPr>
          <a:xfrm>
            <a:off x="395536" y="908720"/>
            <a:ext cx="6408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i="1" dirty="0"/>
              <a:t>În redactarea temelor, vă rugăm să respectați următoarele norme</a:t>
            </a:r>
            <a:r>
              <a:rPr lang="ro-RO" dirty="0"/>
              <a:t>:</a:t>
            </a:r>
          </a:p>
          <a:p>
            <a:endParaRPr lang="vi-VN" dirty="0"/>
          </a:p>
          <a:p>
            <a:pPr marL="285750" indent="-285750">
              <a:buFont typeface="Wingdings" pitchFamily="2" charset="2"/>
              <a:buChar char="§"/>
            </a:pPr>
            <a:r>
              <a:rPr lang="vi-VN" dirty="0"/>
              <a:t>font Times New Roman, 12 pt.;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vi-VN" dirty="0"/>
              <a:t>distanța între rânduri 1,5;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vi-VN" dirty="0"/>
              <a:t>alineat la stânga 2 cm;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vi-VN" dirty="0"/>
              <a:t>aranjarea textului în pagină justify;</a:t>
            </a:r>
            <a:endParaRPr lang="ro-RO" dirty="0"/>
          </a:p>
          <a:p>
            <a:pPr marL="285750" indent="-285750">
              <a:buFont typeface="Wingdings" pitchFamily="2" charset="2"/>
              <a:buChar char="§"/>
            </a:pPr>
            <a:r>
              <a:rPr lang="ro-RO" dirty="0"/>
              <a:t>utilizarea diacriticelor;</a:t>
            </a:r>
          </a:p>
          <a:p>
            <a:pPr marL="285750" indent="-285750">
              <a:buFont typeface="Wingdings" pitchFamily="2" charset="2"/>
              <a:buChar char="§"/>
            </a:pPr>
            <a:endParaRPr lang="ro-RO" dirty="0"/>
          </a:p>
          <a:p>
            <a:endParaRPr lang="ro-RO" dirty="0"/>
          </a:p>
          <a:p>
            <a:endParaRPr lang="ro-RO" b="1" dirty="0"/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***</a:t>
            </a:r>
            <a:r>
              <a:rPr lang="ro-RO" b="1" i="1" dirty="0"/>
              <a:t>Toate documentele se </a:t>
            </a:r>
            <a:r>
              <a:rPr lang="ro-RO" b="1" i="1" dirty="0" smtClean="0"/>
              <a:t>VOR PREDA la CCD MM – d-nei prof metodist KONTA TEREZIA DOINA până în data de </a:t>
            </a:r>
          </a:p>
          <a:p>
            <a:r>
              <a:rPr lang="ro-RO" b="1" i="1" dirty="0" smtClean="0"/>
              <a:t>25 noiembrie 2022.</a:t>
            </a:r>
            <a:endParaRPr lang="ro-RO" b="1" i="1" dirty="0"/>
          </a:p>
        </p:txBody>
      </p:sp>
    </p:spTree>
    <p:extLst>
      <p:ext uri="{BB962C8B-B14F-4D97-AF65-F5344CB8AC3E}">
        <p14:creationId xmlns:p14="http://schemas.microsoft.com/office/powerpoint/2010/main" val="373479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348880"/>
            <a:ext cx="7441704" cy="11430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dirty="0"/>
              <a:t>Vă </a:t>
            </a:r>
            <a:r>
              <a:rPr lang="ro-RO" dirty="0" smtClean="0"/>
              <a:t>mulțumim!</a:t>
            </a:r>
            <a:endParaRPr lang="ro-R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1914</TotalTime>
  <Words>168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Vă mulțumim!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CORPUL METODIŞTILOR AI ISJ MARAMUREŞ</dc:title>
  <dc:creator>pc</dc:creator>
  <cp:lastModifiedBy>ccdmm</cp:lastModifiedBy>
  <cp:revision>218</cp:revision>
  <cp:lastPrinted>2022-11-07T10:20:10Z</cp:lastPrinted>
  <dcterms:created xsi:type="dcterms:W3CDTF">2013-01-15T07:04:06Z</dcterms:created>
  <dcterms:modified xsi:type="dcterms:W3CDTF">2022-11-22T08:23:51Z</dcterms:modified>
</cp:coreProperties>
</file>