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1"/>
  </p:sldMasterIdLst>
  <p:handoutMasterIdLst>
    <p:handoutMasterId r:id="rId28"/>
  </p:handoutMasterIdLst>
  <p:sldIdLst>
    <p:sldId id="256" r:id="rId2"/>
    <p:sldId id="309" r:id="rId3"/>
    <p:sldId id="310" r:id="rId4"/>
    <p:sldId id="311" r:id="rId5"/>
    <p:sldId id="312" r:id="rId6"/>
    <p:sldId id="313" r:id="rId7"/>
    <p:sldId id="302" r:id="rId8"/>
    <p:sldId id="304" r:id="rId9"/>
    <p:sldId id="258" r:id="rId10"/>
    <p:sldId id="259" r:id="rId11"/>
    <p:sldId id="314" r:id="rId12"/>
    <p:sldId id="308" r:id="rId13"/>
    <p:sldId id="265" r:id="rId14"/>
    <p:sldId id="298" r:id="rId15"/>
    <p:sldId id="261" r:id="rId16"/>
    <p:sldId id="289" r:id="rId17"/>
    <p:sldId id="299" r:id="rId18"/>
    <p:sldId id="267" r:id="rId19"/>
    <p:sldId id="270" r:id="rId20"/>
    <p:sldId id="306" r:id="rId21"/>
    <p:sldId id="307" r:id="rId22"/>
    <p:sldId id="305" r:id="rId23"/>
    <p:sldId id="315" r:id="rId24"/>
    <p:sldId id="316" r:id="rId25"/>
    <p:sldId id="317" r:id="rId26"/>
    <p:sldId id="281" r:id="rId27"/>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1" y="0"/>
            <a:ext cx="3013763" cy="465455"/>
          </a:xfrm>
          <a:prstGeom prst="rect">
            <a:avLst/>
          </a:prstGeom>
        </p:spPr>
        <p:txBody>
          <a:bodyPr vert="horz" lIns="92930" tIns="46465" rIns="92930" bIns="46465" rtlCol="0"/>
          <a:lstStyle>
            <a:lvl1pPr algn="l">
              <a:defRPr sz="1200"/>
            </a:lvl1pPr>
          </a:lstStyle>
          <a:p>
            <a:endParaRPr lang="en-US"/>
          </a:p>
        </p:txBody>
      </p:sp>
      <p:sp>
        <p:nvSpPr>
          <p:cNvPr id="3" name="Substituent dată 2"/>
          <p:cNvSpPr>
            <a:spLocks noGrp="1"/>
          </p:cNvSpPr>
          <p:nvPr>
            <p:ph type="dt" sz="quarter" idx="1"/>
          </p:nvPr>
        </p:nvSpPr>
        <p:spPr>
          <a:xfrm>
            <a:off x="3939467" y="0"/>
            <a:ext cx="3013763" cy="465455"/>
          </a:xfrm>
          <a:prstGeom prst="rect">
            <a:avLst/>
          </a:prstGeom>
        </p:spPr>
        <p:txBody>
          <a:bodyPr vert="horz" lIns="92930" tIns="46465" rIns="92930" bIns="46465" rtlCol="0"/>
          <a:lstStyle>
            <a:lvl1pPr algn="r">
              <a:defRPr sz="1200"/>
            </a:lvl1pPr>
          </a:lstStyle>
          <a:p>
            <a:fld id="{5E554F53-6757-449B-9C33-FD7BC2040735}" type="datetimeFigureOut">
              <a:rPr lang="en-US" smtClean="0"/>
              <a:pPr/>
              <a:t>11/6/2022</a:t>
            </a:fld>
            <a:endParaRPr lang="en-US"/>
          </a:p>
        </p:txBody>
      </p:sp>
      <p:sp>
        <p:nvSpPr>
          <p:cNvPr id="4" name="Substituent subsol 3"/>
          <p:cNvSpPr>
            <a:spLocks noGrp="1"/>
          </p:cNvSpPr>
          <p:nvPr>
            <p:ph type="ftr" sz="quarter" idx="2"/>
          </p:nvPr>
        </p:nvSpPr>
        <p:spPr>
          <a:xfrm>
            <a:off x="1"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ubstituent număr diapozitiv 4"/>
          <p:cNvSpPr>
            <a:spLocks noGrp="1"/>
          </p:cNvSpPr>
          <p:nvPr>
            <p:ph type="sldNum" sz="quarter" idx="3"/>
          </p:nvPr>
        </p:nvSpPr>
        <p:spPr>
          <a:xfrm>
            <a:off x="3939467" y="8842029"/>
            <a:ext cx="3013763" cy="465455"/>
          </a:xfrm>
          <a:prstGeom prst="rect">
            <a:avLst/>
          </a:prstGeom>
        </p:spPr>
        <p:txBody>
          <a:bodyPr vert="horz" lIns="92930" tIns="46465" rIns="92930" bIns="46465" rtlCol="0" anchor="b"/>
          <a:lstStyle>
            <a:lvl1pPr algn="r">
              <a:defRPr sz="1200"/>
            </a:lvl1pPr>
          </a:lstStyle>
          <a:p>
            <a:fld id="{92D96993-BC62-41B2-92F8-F67238754626}" type="slidenum">
              <a:rPr lang="en-US" smtClean="0"/>
              <a:pPr/>
              <a:t>‹#›</a:t>
            </a:fld>
            <a:endParaRPr lang="en-US"/>
          </a:p>
        </p:txBody>
      </p:sp>
    </p:spTree>
    <p:extLst>
      <p:ext uri="{BB962C8B-B14F-4D97-AF65-F5344CB8AC3E}">
        <p14:creationId xmlns:p14="http://schemas.microsoft.com/office/powerpoint/2010/main" val="5552820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6AFEBE-E125-4007-9B88-252F1A428A3F}" type="slidenum">
              <a:rPr lang="en-US" smtClean="0"/>
              <a:pPr>
                <a:defRPr/>
              </a:pPr>
              <a:t>‹#›</a:t>
            </a:fld>
            <a:endParaRPr lang="en-US"/>
          </a:p>
        </p:txBody>
      </p:sp>
    </p:spTree>
    <p:extLst>
      <p:ext uri="{BB962C8B-B14F-4D97-AF65-F5344CB8AC3E}">
        <p14:creationId xmlns:p14="http://schemas.microsoft.com/office/powerpoint/2010/main" val="223747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7288D3-7625-4240-B04E-C5AC5033A308}" type="slidenum">
              <a:rPr lang="en-US" smtClean="0"/>
              <a:pPr>
                <a:defRPr/>
              </a:pPr>
              <a:t>‹#›</a:t>
            </a:fld>
            <a:endParaRPr lang="en-US"/>
          </a:p>
        </p:txBody>
      </p:sp>
    </p:spTree>
    <p:extLst>
      <p:ext uri="{BB962C8B-B14F-4D97-AF65-F5344CB8AC3E}">
        <p14:creationId xmlns:p14="http://schemas.microsoft.com/office/powerpoint/2010/main" val="268133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7288D3-7625-4240-B04E-C5AC5033A308}"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1654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7288D3-7625-4240-B04E-C5AC5033A308}" type="slidenum">
              <a:rPr lang="en-US" smtClean="0"/>
              <a:pPr>
                <a:defRPr/>
              </a:pPr>
              <a:t>‹#›</a:t>
            </a:fld>
            <a:endParaRPr lang="en-US"/>
          </a:p>
        </p:txBody>
      </p:sp>
    </p:spTree>
    <p:extLst>
      <p:ext uri="{BB962C8B-B14F-4D97-AF65-F5344CB8AC3E}">
        <p14:creationId xmlns:p14="http://schemas.microsoft.com/office/powerpoint/2010/main" val="2966392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7288D3-7625-4240-B04E-C5AC5033A308}"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557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7288D3-7625-4240-B04E-C5AC5033A308}" type="slidenum">
              <a:rPr lang="en-US" smtClean="0"/>
              <a:pPr>
                <a:defRPr/>
              </a:pPr>
              <a:t>‹#›</a:t>
            </a:fld>
            <a:endParaRPr lang="en-US"/>
          </a:p>
        </p:txBody>
      </p:sp>
    </p:spTree>
    <p:extLst>
      <p:ext uri="{BB962C8B-B14F-4D97-AF65-F5344CB8AC3E}">
        <p14:creationId xmlns:p14="http://schemas.microsoft.com/office/powerpoint/2010/main" val="3231512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8C0BFB-F04D-4FA1-8071-F4D7357C040F}" type="slidenum">
              <a:rPr lang="en-US" smtClean="0"/>
              <a:pPr>
                <a:defRPr/>
              </a:pPr>
              <a:t>‹#›</a:t>
            </a:fld>
            <a:endParaRPr lang="en-US"/>
          </a:p>
        </p:txBody>
      </p:sp>
    </p:spTree>
    <p:extLst>
      <p:ext uri="{BB962C8B-B14F-4D97-AF65-F5344CB8AC3E}">
        <p14:creationId xmlns:p14="http://schemas.microsoft.com/office/powerpoint/2010/main" val="3929794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7E1433-E806-41A4-B37F-C616A336BDC9}" type="slidenum">
              <a:rPr lang="en-US" smtClean="0"/>
              <a:pPr>
                <a:defRPr/>
              </a:pPr>
              <a:t>‹#›</a:t>
            </a:fld>
            <a:endParaRPr lang="en-US"/>
          </a:p>
        </p:txBody>
      </p:sp>
    </p:spTree>
    <p:extLst>
      <p:ext uri="{BB962C8B-B14F-4D97-AF65-F5344CB8AC3E}">
        <p14:creationId xmlns:p14="http://schemas.microsoft.com/office/powerpoint/2010/main" val="417697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E430FD1-20C3-4FFE-9CE8-3BEDD67E6DA7}" type="slidenum">
              <a:rPr lang="en-US" smtClean="0"/>
              <a:pPr>
                <a:defRPr/>
              </a:pPr>
              <a:t>‹#›</a:t>
            </a:fld>
            <a:endParaRPr lang="en-US"/>
          </a:p>
        </p:txBody>
      </p:sp>
    </p:spTree>
    <p:extLst>
      <p:ext uri="{BB962C8B-B14F-4D97-AF65-F5344CB8AC3E}">
        <p14:creationId xmlns:p14="http://schemas.microsoft.com/office/powerpoint/2010/main" val="303948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8D4A82-FDC9-448B-8D2D-1140D66BFC40}" type="slidenum">
              <a:rPr lang="en-US" smtClean="0"/>
              <a:pPr>
                <a:defRPr/>
              </a:pPr>
              <a:t>‹#›</a:t>
            </a:fld>
            <a:endParaRPr lang="en-US"/>
          </a:p>
        </p:txBody>
      </p:sp>
    </p:spTree>
    <p:extLst>
      <p:ext uri="{BB962C8B-B14F-4D97-AF65-F5344CB8AC3E}">
        <p14:creationId xmlns:p14="http://schemas.microsoft.com/office/powerpoint/2010/main" val="280410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D5F28DB-F25B-4582-B7EB-A392D54CDB20}" type="slidenum">
              <a:rPr lang="en-US" smtClean="0"/>
              <a:pPr>
                <a:defRPr/>
              </a:pPr>
              <a:t>‹#›</a:t>
            </a:fld>
            <a:endParaRPr lang="en-US"/>
          </a:p>
        </p:txBody>
      </p:sp>
    </p:spTree>
    <p:extLst>
      <p:ext uri="{BB962C8B-B14F-4D97-AF65-F5344CB8AC3E}">
        <p14:creationId xmlns:p14="http://schemas.microsoft.com/office/powerpoint/2010/main" val="348251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037C806-CC71-4E20-85E4-5ADA68EFE74A}" type="slidenum">
              <a:rPr lang="en-US" smtClean="0"/>
              <a:pPr>
                <a:defRPr/>
              </a:pPr>
              <a:t>‹#›</a:t>
            </a:fld>
            <a:endParaRPr lang="en-US"/>
          </a:p>
        </p:txBody>
      </p:sp>
    </p:spTree>
    <p:extLst>
      <p:ext uri="{BB962C8B-B14F-4D97-AF65-F5344CB8AC3E}">
        <p14:creationId xmlns:p14="http://schemas.microsoft.com/office/powerpoint/2010/main" val="277409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1084D12-6297-4250-AF96-84BFEC53E6A6}" type="slidenum">
              <a:rPr lang="en-US" smtClean="0"/>
              <a:pPr>
                <a:defRPr/>
              </a:pPr>
              <a:t>‹#›</a:t>
            </a:fld>
            <a:endParaRPr lang="en-US"/>
          </a:p>
        </p:txBody>
      </p:sp>
    </p:spTree>
    <p:extLst>
      <p:ext uri="{BB962C8B-B14F-4D97-AF65-F5344CB8AC3E}">
        <p14:creationId xmlns:p14="http://schemas.microsoft.com/office/powerpoint/2010/main" val="110263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CDAAF66-63F1-4F53-9B20-4A9A61ED7DCC}" type="slidenum">
              <a:rPr lang="en-US" smtClean="0"/>
              <a:pPr>
                <a:defRPr/>
              </a:pPr>
              <a:t>‹#›</a:t>
            </a:fld>
            <a:endParaRPr lang="en-US"/>
          </a:p>
        </p:txBody>
      </p:sp>
    </p:spTree>
    <p:extLst>
      <p:ext uri="{BB962C8B-B14F-4D97-AF65-F5344CB8AC3E}">
        <p14:creationId xmlns:p14="http://schemas.microsoft.com/office/powerpoint/2010/main" val="265046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94C76FD-1355-44C5-AFDE-753E96001DC1}" type="slidenum">
              <a:rPr lang="en-US" smtClean="0"/>
              <a:pPr>
                <a:defRPr/>
              </a:pPr>
              <a:t>‹#›</a:t>
            </a:fld>
            <a:endParaRPr lang="en-US"/>
          </a:p>
        </p:txBody>
      </p:sp>
    </p:spTree>
    <p:extLst>
      <p:ext uri="{BB962C8B-B14F-4D97-AF65-F5344CB8AC3E}">
        <p14:creationId xmlns:p14="http://schemas.microsoft.com/office/powerpoint/2010/main" val="2228460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56EF85-CF27-44FF-8FF1-F4279D8AC0CF}" type="slidenum">
              <a:rPr lang="en-US" smtClean="0"/>
              <a:pPr>
                <a:defRPr/>
              </a:pPr>
              <a:t>‹#›</a:t>
            </a:fld>
            <a:endParaRPr lang="en-US"/>
          </a:p>
        </p:txBody>
      </p:sp>
    </p:spTree>
    <p:extLst>
      <p:ext uri="{BB962C8B-B14F-4D97-AF65-F5344CB8AC3E}">
        <p14:creationId xmlns:p14="http://schemas.microsoft.com/office/powerpoint/2010/main" val="4029698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3B7288D3-7625-4240-B04E-C5AC5033A308}" type="slidenum">
              <a:rPr lang="en-US" smtClean="0"/>
              <a:pPr>
                <a:defRPr/>
              </a:pPr>
              <a:t>‹#›</a:t>
            </a:fld>
            <a:endParaRPr lang="en-US"/>
          </a:p>
        </p:txBody>
      </p:sp>
    </p:spTree>
    <p:extLst>
      <p:ext uri="{BB962C8B-B14F-4D97-AF65-F5344CB8AC3E}">
        <p14:creationId xmlns:p14="http://schemas.microsoft.com/office/powerpoint/2010/main" val="1736109828"/>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 id="2147483983" r:id="rId12"/>
    <p:sldLayoutId id="2147483984" r:id="rId13"/>
    <p:sldLayoutId id="2147483985" r:id="rId14"/>
    <p:sldLayoutId id="2147483986" r:id="rId15"/>
    <p:sldLayoutId id="21474839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11-anexe-metodol-definitivat-2019.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0230"/>
            <a:ext cx="7772400" cy="1397713"/>
          </a:xfrm>
          <a:ln>
            <a:miter lim="800000"/>
            <a:headEnd/>
            <a:tailEnd/>
          </a:ln>
        </p:spPr>
        <p:txBody>
          <a:bodyPr/>
          <a:lstStyle/>
          <a:p>
            <a:pPr algn="ctr">
              <a:defRPr/>
            </a:pPr>
            <a:br>
              <a:rPr lang="ro-RO" sz="4200" dirty="0">
                <a:latin typeface="Times New Roman" pitchFamily="18" charset="0"/>
                <a:cs typeface="Times New Roman" pitchFamily="18" charset="0"/>
              </a:rPr>
            </a:br>
            <a:r>
              <a:rPr lang="ro-RO" sz="4400" b="1" dirty="0">
                <a:solidFill>
                  <a:schemeClr val="accent2">
                    <a:lumMod val="75000"/>
                  </a:schemeClr>
                </a:solidFill>
              </a:rPr>
              <a:t> </a:t>
            </a:r>
            <a:r>
              <a:rPr lang="ro-RO" sz="2400" b="1" dirty="0">
                <a:solidFill>
                  <a:schemeClr val="tx1"/>
                </a:solidFill>
              </a:rPr>
              <a:t>PREVEDERI LEGISLATIVE ȘI METODOLOGICE REFERITOARE LA FORMAREA CONTINUĂ/PERFECȚIONAREA PRIN GRADE DIDACTICE</a:t>
            </a:r>
            <a:br>
              <a:rPr lang="ro-RO" sz="4400" b="1" dirty="0">
                <a:solidFill>
                  <a:schemeClr val="accent2">
                    <a:lumMod val="75000"/>
                  </a:schemeClr>
                </a:solidFill>
              </a:rPr>
            </a:br>
            <a:endParaRPr lang="en-US" sz="4200" dirty="0">
              <a:latin typeface="Times New Roman" pitchFamily="18" charset="0"/>
              <a:cs typeface="Times New Roman" pitchFamily="18" charset="0"/>
            </a:endParaRPr>
          </a:p>
        </p:txBody>
      </p:sp>
      <p:sp>
        <p:nvSpPr>
          <p:cNvPr id="5123" name="Subtitle 2"/>
          <p:cNvSpPr>
            <a:spLocks noGrp="1"/>
          </p:cNvSpPr>
          <p:nvPr>
            <p:ph type="subTitle" idx="1"/>
          </p:nvPr>
        </p:nvSpPr>
        <p:spPr>
          <a:xfrm>
            <a:off x="900113" y="2990581"/>
            <a:ext cx="7772400" cy="3224501"/>
          </a:xfrm>
        </p:spPr>
        <p:txBody>
          <a:bodyPr>
            <a:normAutofit fontScale="92500" lnSpcReduction="20000"/>
          </a:bodyPr>
          <a:lstStyle/>
          <a:p>
            <a:pPr marR="0" algn="l" eaLnBrk="1" hangingPunct="1">
              <a:lnSpc>
                <a:spcPct val="90000"/>
              </a:lnSpc>
            </a:pPr>
            <a:endParaRPr lang="ro-RO" dirty="0">
              <a:latin typeface="Times New Roman" panose="02020603050405020304" pitchFamily="18" charset="0"/>
              <a:cs typeface="Times New Roman" pitchFamily="18" charset="0"/>
            </a:endParaRPr>
          </a:p>
          <a:p>
            <a:pPr marR="0" algn="ctr" eaLnBrk="1" hangingPunct="1">
              <a:lnSpc>
                <a:spcPct val="90000"/>
              </a:lnSpc>
            </a:pPr>
            <a:endParaRPr lang="ro-RO" b="1" dirty="0">
              <a:solidFill>
                <a:schemeClr val="tx1"/>
              </a:solidFill>
              <a:latin typeface="Times New Roman" panose="02020603050405020304" pitchFamily="18" charset="0"/>
              <a:cs typeface="Times New Roman" panose="02020603050405020304" pitchFamily="18" charset="0"/>
            </a:endParaRPr>
          </a:p>
          <a:p>
            <a:pPr marR="0" algn="ctr" eaLnBrk="1" hangingPunct="1">
              <a:lnSpc>
                <a:spcPct val="90000"/>
              </a:lnSpc>
            </a:pPr>
            <a:r>
              <a:rPr lang="ro-RO" b="1" dirty="0">
                <a:solidFill>
                  <a:schemeClr val="tx1"/>
                </a:solidFill>
                <a:latin typeface="Times New Roman" panose="02020603050405020304" pitchFamily="18" charset="0"/>
                <a:cs typeface="Times New Roman" panose="02020603050405020304" pitchFamily="18" charset="0"/>
              </a:rPr>
              <a:t>Inspector școlar general – prof. POP MIHAI-COSMIN</a:t>
            </a:r>
          </a:p>
          <a:p>
            <a:pPr marR="0" algn="ctr" eaLnBrk="1" hangingPunct="1">
              <a:lnSpc>
                <a:spcPct val="90000"/>
              </a:lnSpc>
            </a:pPr>
            <a:endParaRPr lang="ro-RO" b="1" dirty="0">
              <a:solidFill>
                <a:schemeClr val="tx1"/>
              </a:solidFill>
              <a:latin typeface="Times New Roman" panose="02020603050405020304" pitchFamily="18" charset="0"/>
              <a:cs typeface="Times New Roman" panose="02020603050405020304" pitchFamily="18" charset="0"/>
            </a:endParaRPr>
          </a:p>
          <a:p>
            <a:pPr marR="0" algn="ctr" eaLnBrk="1" hangingPunct="1">
              <a:lnSpc>
                <a:spcPct val="90000"/>
              </a:lnSpc>
            </a:pPr>
            <a:r>
              <a:rPr lang="ro-RO" b="1" dirty="0">
                <a:solidFill>
                  <a:schemeClr val="tx1"/>
                </a:solidFill>
                <a:latin typeface="Times New Roman" panose="02020603050405020304" pitchFamily="18" charset="0"/>
                <a:cs typeface="Times New Roman" panose="02020603050405020304" pitchFamily="18" charset="0"/>
              </a:rPr>
              <a:t>Inspector școlar general adjunct – prof. MUNTEAN IOAN</a:t>
            </a:r>
          </a:p>
          <a:p>
            <a:pPr marR="0" algn="ctr" eaLnBrk="1" hangingPunct="1">
              <a:lnSpc>
                <a:spcPct val="90000"/>
              </a:lnSpc>
            </a:pPr>
            <a:r>
              <a:rPr lang="ro-RO" b="1" dirty="0">
                <a:solidFill>
                  <a:schemeClr val="tx1"/>
                </a:solidFill>
                <a:latin typeface="Times New Roman" panose="02020603050405020304" pitchFamily="18" charset="0"/>
                <a:cs typeface="Times New Roman" panose="02020603050405020304" pitchFamily="18" charset="0"/>
              </a:rPr>
              <a:t>Inspector școlar general adjunct – prof. FILIP DAN-ANDREI</a:t>
            </a:r>
          </a:p>
          <a:p>
            <a:pPr marR="0" algn="ctr" eaLnBrk="1" hangingPunct="1">
              <a:lnSpc>
                <a:spcPct val="90000"/>
              </a:lnSpc>
            </a:pPr>
            <a:r>
              <a:rPr lang="ro-RO" b="1" dirty="0">
                <a:solidFill>
                  <a:schemeClr val="tx1"/>
                </a:solidFill>
                <a:latin typeface="Times New Roman" panose="02020603050405020304" pitchFamily="18" charset="0"/>
                <a:cs typeface="Times New Roman" panose="02020603050405020304" pitchFamily="18" charset="0"/>
              </a:rPr>
              <a:t>Inspector școlar general adjunct – prof. HITTER ANNAMARIA</a:t>
            </a:r>
          </a:p>
          <a:p>
            <a:pPr marR="0" algn="ctr" eaLnBrk="1" hangingPunct="1">
              <a:lnSpc>
                <a:spcPct val="90000"/>
              </a:lnSpc>
            </a:pPr>
            <a:endParaRPr lang="ro-RO" b="1" dirty="0">
              <a:solidFill>
                <a:schemeClr val="tx1"/>
              </a:solidFill>
              <a:latin typeface="Times New Roman" panose="02020603050405020304" pitchFamily="18" charset="0"/>
              <a:cs typeface="Times New Roman" panose="02020603050405020304" pitchFamily="18" charset="0"/>
            </a:endParaRPr>
          </a:p>
          <a:p>
            <a:pPr marR="0" algn="ctr" eaLnBrk="1" hangingPunct="1">
              <a:lnSpc>
                <a:spcPct val="90000"/>
              </a:lnSpc>
            </a:pPr>
            <a:r>
              <a:rPr lang="ro-RO" b="1" dirty="0">
                <a:solidFill>
                  <a:schemeClr val="tx1"/>
                </a:solidFill>
                <a:latin typeface="Times New Roman" panose="02020603050405020304" pitchFamily="18" charset="0"/>
                <a:cs typeface="Times New Roman" panose="02020603050405020304" pitchFamily="18" charset="0"/>
              </a:rPr>
              <a:t>Inspector școlar pentru dezvoltarea resursei umane,</a:t>
            </a:r>
          </a:p>
          <a:p>
            <a:pPr marR="0" algn="ctr" eaLnBrk="1" hangingPunct="1">
              <a:lnSpc>
                <a:spcPct val="90000"/>
              </a:lnSpc>
            </a:pPr>
            <a:r>
              <a:rPr lang="ro-RO" b="1" dirty="0">
                <a:solidFill>
                  <a:schemeClr val="tx1"/>
                </a:solidFill>
                <a:latin typeface="Times New Roman" panose="02020603050405020304" pitchFamily="18" charset="0"/>
                <a:cs typeface="Times New Roman" panose="02020603050405020304" pitchFamily="18" charset="0"/>
              </a:rPr>
              <a:t>Prof. KADAR IOANA</a:t>
            </a:r>
            <a:r>
              <a:rPr lang="en-US" b="1" dirty="0">
                <a:solidFill>
                  <a:schemeClr val="tx1"/>
                </a:solidFill>
                <a:latin typeface="Times New Roman" panose="02020603050405020304" pitchFamily="18" charset="0"/>
                <a:cs typeface="Times New Roman" panose="02020603050405020304" pitchFamily="18" charset="0"/>
              </a:rPr>
              <a:t>-</a:t>
            </a:r>
            <a:r>
              <a:rPr lang="ro-RO" b="1" dirty="0">
                <a:solidFill>
                  <a:schemeClr val="tx1"/>
                </a:solidFill>
                <a:latin typeface="Times New Roman" panose="02020603050405020304" pitchFamily="18" charset="0"/>
                <a:cs typeface="Times New Roman" panose="02020603050405020304" pitchFamily="18" charset="0"/>
              </a:rPr>
              <a:t>GABRIELA</a:t>
            </a:r>
          </a:p>
        </p:txBody>
      </p:sp>
      <p:sp>
        <p:nvSpPr>
          <p:cNvPr id="4" name="Title 1">
            <a:extLst>
              <a:ext uri="{FF2B5EF4-FFF2-40B4-BE49-F238E27FC236}">
                <a16:creationId xmlns:a16="http://schemas.microsoft.com/office/drawing/2014/main" id="{1D1BEE4A-26F8-43D3-A8B8-580C9B21C271}"/>
              </a:ext>
            </a:extLst>
          </p:cNvPr>
          <p:cNvSpPr>
            <a:spLocks noGrp="1"/>
          </p:cNvSpPr>
          <p:nvPr/>
        </p:nvSpPr>
        <p:spPr>
          <a:xfrm>
            <a:off x="1115616" y="642918"/>
            <a:ext cx="6472835" cy="1415963"/>
          </a:xfrm>
          <a:prstGeom prst="rect">
            <a:avLst/>
          </a:prstGeom>
          <a:noFill/>
          <a:ln>
            <a:noFill/>
          </a:ln>
        </p:spPr>
        <p:txBody>
          <a:bodyPr spcFirstLastPara="1" wrap="square" lIns="91425" tIns="45700" rIns="91425" bIns="45700"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40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pPr algn="ctr"/>
            <a:r>
              <a:rPr lang="ro-RO" sz="2700" dirty="0">
                <a:latin typeface="Times New Roman" panose="02020603050405020304" pitchFamily="18" charset="0"/>
                <a:cs typeface="Times New Roman" panose="02020603050405020304" pitchFamily="18" charset="0"/>
              </a:rPr>
              <a:t>Î</a:t>
            </a:r>
            <a:r>
              <a:rPr lang="en-US" sz="2700" dirty="0" err="1">
                <a:latin typeface="Times New Roman" panose="02020603050405020304" pitchFamily="18" charset="0"/>
                <a:cs typeface="Times New Roman" panose="02020603050405020304" pitchFamily="18" charset="0"/>
              </a:rPr>
              <a:t>nt</a:t>
            </a:r>
            <a:r>
              <a:rPr lang="ro-RO" sz="2700" dirty="0">
                <a:latin typeface="Times New Roman" panose="02020603050405020304" pitchFamily="18" charset="0"/>
                <a:cs typeface="Times New Roman" panose="02020603050405020304" pitchFamily="18" charset="0"/>
              </a:rPr>
              <a:t>â</a:t>
            </a:r>
            <a:r>
              <a:rPr lang="en-US" sz="2700" dirty="0" err="1">
                <a:latin typeface="Times New Roman" panose="02020603050405020304" pitchFamily="18" charset="0"/>
                <a:cs typeface="Times New Roman" panose="02020603050405020304" pitchFamily="18" charset="0"/>
              </a:rPr>
              <a:t>lnirea</a:t>
            </a:r>
            <a:r>
              <a:rPr lang="en-US" sz="2700" dirty="0">
                <a:latin typeface="Times New Roman" panose="02020603050405020304" pitchFamily="18" charset="0"/>
                <a:cs typeface="Times New Roman" panose="02020603050405020304" pitchFamily="18" charset="0"/>
              </a:rPr>
              <a:t> de </a:t>
            </a:r>
            <a:r>
              <a:rPr lang="ro-RO" sz="2700" dirty="0">
                <a:latin typeface="Times New Roman" panose="02020603050405020304" pitchFamily="18" charset="0"/>
                <a:cs typeface="Times New Roman" panose="02020603050405020304" pitchFamily="18" charset="0"/>
              </a:rPr>
              <a:t>lucru a profesorilor metodiști </a:t>
            </a:r>
            <a:r>
              <a:rPr lang="en-US" sz="2700" dirty="0">
                <a:latin typeface="Times New Roman" panose="02020603050405020304" pitchFamily="18" charset="0"/>
                <a:cs typeface="Times New Roman" panose="02020603050405020304" pitchFamily="18" charset="0"/>
              </a:rPr>
              <a:t>din</a:t>
            </a:r>
            <a:r>
              <a:rPr lang="ro-RO" sz="2700" dirty="0">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cs typeface="Times New Roman" panose="02020603050405020304" pitchFamily="18" charset="0"/>
              </a:rPr>
              <a:t>j</a:t>
            </a:r>
            <a:r>
              <a:rPr lang="ro-RO" sz="2700" dirty="0">
                <a:latin typeface="Times New Roman" panose="02020603050405020304" pitchFamily="18" charset="0"/>
                <a:cs typeface="Times New Roman" panose="02020603050405020304" pitchFamily="18" charset="0"/>
              </a:rPr>
              <a:t>udețul Maramureș</a:t>
            </a:r>
          </a:p>
        </p:txBody>
      </p:sp>
      <p:sp>
        <p:nvSpPr>
          <p:cNvPr id="5" name="Subtitle 2">
            <a:extLst>
              <a:ext uri="{FF2B5EF4-FFF2-40B4-BE49-F238E27FC236}">
                <a16:creationId xmlns:a16="http://schemas.microsoft.com/office/drawing/2014/main" id="{E81664C6-6972-4FC5-AB68-CD832A4E5AB4}"/>
              </a:ext>
            </a:extLst>
          </p:cNvPr>
          <p:cNvSpPr>
            <a:spLocks noGrp="1"/>
          </p:cNvSpPr>
          <p:nvPr/>
        </p:nvSpPr>
        <p:spPr>
          <a:xfrm>
            <a:off x="580133" y="1639505"/>
            <a:ext cx="7543800" cy="354489"/>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L="457200" marR="0" lvl="0"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lnSpc>
                <a:spcPct val="100000"/>
              </a:lnSpc>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algn="ctr"/>
            <a:r>
              <a:rPr lang="ro-RO" sz="1800" b="1" dirty="0">
                <a:solidFill>
                  <a:schemeClr val="tx1"/>
                </a:solidFill>
              </a:rPr>
              <a:t>7</a:t>
            </a:r>
            <a:r>
              <a:rPr lang="en-US" sz="1800" b="1" dirty="0">
                <a:solidFill>
                  <a:schemeClr val="tx1"/>
                </a:solidFill>
              </a:rPr>
              <a:t> </a:t>
            </a:r>
            <a:r>
              <a:rPr lang="en-US" sz="1800" b="1" dirty="0" err="1">
                <a:solidFill>
                  <a:schemeClr val="tx1"/>
                </a:solidFill>
              </a:rPr>
              <a:t>noiembrie</a:t>
            </a:r>
            <a:r>
              <a:rPr lang="ro-RO" sz="1800" b="1" dirty="0">
                <a:solidFill>
                  <a:schemeClr val="tx1"/>
                </a:solidFill>
              </a:rPr>
              <a:t> 202</a:t>
            </a:r>
            <a:r>
              <a:rPr lang="en-US" sz="1800" b="1" dirty="0">
                <a:solidFill>
                  <a:schemeClr val="tx1"/>
                </a:solidFill>
              </a:rPr>
              <a:t>2</a:t>
            </a:r>
            <a:endParaRPr lang="ro-RO" sz="1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11558"/>
            <a:ext cx="8229600" cy="635918"/>
          </a:xfrm>
        </p:spPr>
        <p:txBody>
          <a:bodyPr>
            <a:normAutofit/>
          </a:bodyPr>
          <a:lstStyle/>
          <a:p>
            <a:pPr algn="ctr" eaLnBrk="1" hangingPunct="1">
              <a:defRPr/>
            </a:pPr>
            <a:r>
              <a:rPr lang="ro-RO" sz="3200" dirty="0">
                <a:solidFill>
                  <a:schemeClr val="tx1"/>
                </a:solidFill>
                <a:latin typeface="Times New Roman" panose="02020603050405020304" pitchFamily="18" charset="0"/>
                <a:cs typeface="Times New Roman" panose="02020603050405020304" pitchFamily="18" charset="0"/>
              </a:rPr>
              <a:t>Examenul național de definitivare în învățământ</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3315" name="Rectangle 3"/>
          <p:cNvSpPr>
            <a:spLocks noGrp="1" noChangeArrowheads="1"/>
          </p:cNvSpPr>
          <p:nvPr>
            <p:ph idx="1"/>
          </p:nvPr>
        </p:nvSpPr>
        <p:spPr>
          <a:xfrm>
            <a:off x="457200" y="844978"/>
            <a:ext cx="8229600" cy="4911825"/>
          </a:xfrm>
        </p:spPr>
        <p:txBody>
          <a:bodyPr>
            <a:noAutofit/>
          </a:bodyPr>
          <a:lstStyle/>
          <a:p>
            <a:pPr algn="just" eaLnBrk="1" hangingPunct="1"/>
            <a:r>
              <a:rPr lang="ro-RO" dirty="0">
                <a:solidFill>
                  <a:schemeClr val="tx1"/>
                </a:solidFill>
                <a:latin typeface="Times New Roman" pitchFamily="18" charset="0"/>
                <a:cs typeface="Times New Roman" pitchFamily="18" charset="0"/>
              </a:rPr>
              <a:t>Art. 15 din OMEC </a:t>
            </a:r>
            <a:r>
              <a:rPr lang="ro-RO" u="sng" dirty="0">
                <a:solidFill>
                  <a:schemeClr val="tx1"/>
                </a:solidFill>
                <a:effectLst/>
                <a:latin typeface="Times New Roman" panose="02020603050405020304" pitchFamily="18" charset="0"/>
                <a:ea typeface="Calibri" panose="020F0502020204030204" pitchFamily="34" charset="0"/>
              </a:rPr>
              <a:t>Nr. 5434/2020, cu modificările și completările ulterioare </a:t>
            </a:r>
            <a:r>
              <a:rPr lang="ro-RO" dirty="0">
                <a:latin typeface="Times New Roman" pitchFamily="18" charset="0"/>
                <a:cs typeface="Times New Roman" pitchFamily="18" charset="0"/>
              </a:rPr>
              <a:t>: </a:t>
            </a:r>
          </a:p>
          <a:p>
            <a:pPr lvl="1" algn="just" eaLnBrk="1" hangingPunct="1"/>
            <a:r>
              <a:rPr lang="ro-RO" sz="1800" dirty="0">
                <a:latin typeface="Times New Roman" pitchFamily="18" charset="0"/>
                <a:cs typeface="Times New Roman" pitchFamily="18" charset="0"/>
              </a:rPr>
              <a:t>Inspecţiile se notează cu note de la 10 la 1 de către fiecare membru din comisie în baza fişelor de evaluare a activităţii didactice, prevăzute în </a:t>
            </a:r>
            <a:r>
              <a:rPr lang="ro-RO" sz="1800" dirty="0">
                <a:latin typeface="Times New Roman" pitchFamily="18" charset="0"/>
                <a:cs typeface="Times New Roman" pitchFamily="18" charset="0"/>
                <a:hlinkClick r:id="rId2" action="ppaction://hlinkfile"/>
              </a:rPr>
              <a:t>anexa nr. 2</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modificat</a:t>
            </a:r>
            <a:r>
              <a:rPr lang="ro-RO" sz="1800" dirty="0">
                <a:latin typeface="Times New Roman" pitchFamily="18" charset="0"/>
                <a:cs typeface="Times New Roman" pitchFamily="18" charset="0"/>
              </a:rPr>
              <a:t>ă</a:t>
            </a:r>
            <a:r>
              <a:rPr lang="en-US" sz="1800" dirty="0">
                <a:latin typeface="Times New Roman" pitchFamily="18" charset="0"/>
                <a:cs typeface="Times New Roman" pitchFamily="18" charset="0"/>
              </a:rPr>
              <a:t> cu </a:t>
            </a:r>
            <a:r>
              <a:rPr lang="nn-NO" sz="1800" dirty="0">
                <a:latin typeface="Times New Roman" pitchFamily="18" charset="0"/>
                <a:cs typeface="Times New Roman" pitchFamily="18" charset="0"/>
              </a:rPr>
              <a:t>Anexa nr. 1 la OME nr. 5722/27.09.2022</a:t>
            </a:r>
            <a:r>
              <a:rPr lang="ro-RO" sz="1800" dirty="0">
                <a:latin typeface="Times New Roman" pitchFamily="18" charset="0"/>
                <a:cs typeface="Times New Roman" pitchFamily="18" charset="0"/>
              </a:rPr>
              <a:t>)</a:t>
            </a:r>
          </a:p>
          <a:p>
            <a:pPr lvl="1" algn="just" eaLnBrk="1" hangingPunct="1"/>
            <a:r>
              <a:rPr lang="ro-RO" sz="1800" dirty="0">
                <a:latin typeface="Times New Roman" pitchFamily="18" charset="0"/>
                <a:cs typeface="Times New Roman" pitchFamily="18" charset="0"/>
              </a:rPr>
              <a:t>Notele obţinute la inspecţiile de specialitate şi nota finală, calculată ca medie aritmetică a acestora cu două zecimale exacte fără rotunjire, se trec în procesul-verbal pentru inspecţia de specialitate, prevăzut în </a:t>
            </a:r>
            <a:r>
              <a:rPr lang="ro-RO" sz="1800" dirty="0">
                <a:latin typeface="Times New Roman" pitchFamily="18" charset="0"/>
                <a:cs typeface="Times New Roman" pitchFamily="18" charset="0"/>
                <a:hlinkClick r:id="rId2" action="ppaction://hlinkfile"/>
              </a:rPr>
              <a:t>anexa nr. 3</a:t>
            </a:r>
            <a:r>
              <a:rPr lang="ro-RO" sz="1800" dirty="0">
                <a:latin typeface="Times New Roman" pitchFamily="18" charset="0"/>
                <a:cs typeface="Times New Roman" pitchFamily="18" charset="0"/>
              </a:rPr>
              <a:t>( modificată cu </a:t>
            </a:r>
            <a:r>
              <a:rPr lang="nn-NO" sz="1800" dirty="0">
                <a:latin typeface="Times New Roman" pitchFamily="18" charset="0"/>
                <a:cs typeface="Times New Roman" pitchFamily="18" charset="0"/>
              </a:rPr>
              <a:t>Anexa nr. 2 la OME nr. 5722/27.09.2022</a:t>
            </a:r>
            <a:r>
              <a:rPr lang="ro-RO" sz="1800" dirty="0">
                <a:latin typeface="Times New Roman" pitchFamily="18" charset="0"/>
                <a:cs typeface="Times New Roman" pitchFamily="18" charset="0"/>
              </a:rPr>
              <a:t>), se semnează de către membrii comisiei care efectuează inspecţia şi se consemnează în registrul de inspecţii al unităţii de învăţământ. </a:t>
            </a:r>
          </a:p>
          <a:p>
            <a:pPr lvl="1" algn="just" eaLnBrk="1" hangingPunct="1"/>
            <a:r>
              <a:rPr lang="ro-RO" sz="1800" dirty="0">
                <a:latin typeface="Times New Roman" pitchFamily="18" charset="0"/>
                <a:cs typeface="Times New Roman" pitchFamily="18" charset="0"/>
              </a:rPr>
              <a:t>.</a:t>
            </a:r>
          </a:p>
        </p:txBody>
      </p:sp>
      <p:sp>
        <p:nvSpPr>
          <p:cNvPr id="3" name="TextBox 2">
            <a:extLst>
              <a:ext uri="{FF2B5EF4-FFF2-40B4-BE49-F238E27FC236}">
                <a16:creationId xmlns:a16="http://schemas.microsoft.com/office/drawing/2014/main" id="{69D4BCBD-D336-12C1-ACCE-0C8EDE7C3AF9}"/>
              </a:ext>
            </a:extLst>
          </p:cNvPr>
          <p:cNvSpPr txBox="1"/>
          <p:nvPr/>
        </p:nvSpPr>
        <p:spPr>
          <a:xfrm>
            <a:off x="899592" y="3507121"/>
            <a:ext cx="7927756" cy="3016210"/>
          </a:xfrm>
          <a:prstGeom prst="rect">
            <a:avLst/>
          </a:prstGeom>
          <a:noFill/>
        </p:spPr>
        <p:txBody>
          <a:bodyPr wrap="square">
            <a:spAutoFit/>
          </a:bodyPr>
          <a:lstStyle/>
          <a:p>
            <a:r>
              <a:rPr lang="en-US" dirty="0"/>
              <a:t> </a:t>
            </a:r>
          </a:p>
          <a:p>
            <a:endParaRPr lang="en-US" dirty="0"/>
          </a:p>
          <a:p>
            <a:r>
              <a:rPr lang="en-US" sz="1400" dirty="0"/>
              <a:t>Inspector </a:t>
            </a:r>
            <a:r>
              <a:rPr lang="en-US" sz="1400" dirty="0" err="1"/>
              <a:t>școlar</a:t>
            </a:r>
            <a:r>
              <a:rPr lang="en-US" sz="1400" dirty="0"/>
              <a:t>/</a:t>
            </a:r>
            <a:r>
              <a:rPr lang="en-US" sz="1400" dirty="0" err="1"/>
              <a:t>Metodist</a:t>
            </a:r>
            <a:r>
              <a:rPr lang="en-US" sz="1400" dirty="0"/>
              <a:t>, </a:t>
            </a:r>
          </a:p>
          <a:p>
            <a:r>
              <a:rPr lang="en-US" sz="1400" dirty="0"/>
              <a:t>   .....................................    ............              ........</a:t>
            </a:r>
          </a:p>
          <a:p>
            <a:r>
              <a:rPr lang="en-US" sz="1400" dirty="0"/>
              <a:t> (</a:t>
            </a:r>
            <a:r>
              <a:rPr lang="en-US" sz="1400" dirty="0" err="1"/>
              <a:t>numele</a:t>
            </a:r>
            <a:r>
              <a:rPr lang="en-US" sz="1400" dirty="0"/>
              <a:t> </a:t>
            </a:r>
            <a:r>
              <a:rPr lang="en-US" sz="1400" dirty="0" err="1"/>
              <a:t>şi</a:t>
            </a:r>
            <a:r>
              <a:rPr lang="en-US" sz="1400" dirty="0"/>
              <a:t> </a:t>
            </a:r>
            <a:r>
              <a:rPr lang="en-US" sz="1400" dirty="0" err="1"/>
              <a:t>prenumele</a:t>
            </a:r>
            <a:r>
              <a:rPr lang="en-US" sz="1400" dirty="0"/>
              <a:t>)                    (nota)1)           (</a:t>
            </a:r>
            <a:r>
              <a:rPr lang="en-US" sz="1400" dirty="0" err="1"/>
              <a:t>semnătura</a:t>
            </a:r>
            <a:r>
              <a:rPr lang="en-US" sz="1400" dirty="0"/>
              <a:t>) </a:t>
            </a:r>
          </a:p>
          <a:p>
            <a:r>
              <a:rPr lang="en-US" sz="1400" dirty="0"/>
              <a:t> </a:t>
            </a:r>
          </a:p>
          <a:p>
            <a:r>
              <a:rPr lang="en-US" sz="1400" dirty="0"/>
              <a:t>Director/Director adjunct/</a:t>
            </a:r>
            <a:r>
              <a:rPr lang="en-US" sz="1400" dirty="0" err="1"/>
              <a:t>Responsabil</a:t>
            </a:r>
            <a:r>
              <a:rPr lang="en-US" sz="1400" dirty="0"/>
              <a:t>/</a:t>
            </a:r>
            <a:r>
              <a:rPr lang="en-US" sz="1400" dirty="0" err="1"/>
              <a:t>Membru</a:t>
            </a:r>
            <a:r>
              <a:rPr lang="en-US" sz="1400" dirty="0"/>
              <a:t> al </a:t>
            </a:r>
            <a:r>
              <a:rPr lang="en-US" sz="1400" dirty="0" err="1"/>
              <a:t>Comisiei</a:t>
            </a:r>
            <a:r>
              <a:rPr lang="en-US" sz="1400" dirty="0"/>
              <a:t> de </a:t>
            </a:r>
            <a:r>
              <a:rPr lang="en-US" sz="1400" dirty="0" err="1"/>
              <a:t>mentorat</a:t>
            </a:r>
            <a:r>
              <a:rPr lang="en-US" sz="1400" dirty="0"/>
              <a:t> didactic </a:t>
            </a:r>
            <a:r>
              <a:rPr lang="en-US" sz="1400" dirty="0" err="1"/>
              <a:t>și</a:t>
            </a:r>
            <a:r>
              <a:rPr lang="en-US" sz="1400" dirty="0"/>
              <a:t> </a:t>
            </a:r>
            <a:r>
              <a:rPr lang="en-US" sz="1400" dirty="0" err="1"/>
              <a:t>formare</a:t>
            </a:r>
            <a:r>
              <a:rPr lang="en-US" sz="1400" dirty="0"/>
              <a:t> </a:t>
            </a:r>
            <a:r>
              <a:rPr lang="en-US" sz="1400" dirty="0" err="1"/>
              <a:t>în</a:t>
            </a:r>
            <a:r>
              <a:rPr lang="en-US" sz="1400" dirty="0"/>
              <a:t> </a:t>
            </a:r>
            <a:r>
              <a:rPr lang="en-US" sz="1400" dirty="0" err="1"/>
              <a:t>cariera</a:t>
            </a:r>
            <a:r>
              <a:rPr lang="en-US" sz="1400" dirty="0"/>
              <a:t> </a:t>
            </a:r>
            <a:r>
              <a:rPr lang="en-US" sz="1400" dirty="0" err="1"/>
              <a:t>didactică</a:t>
            </a:r>
            <a:r>
              <a:rPr lang="en-US" sz="1400" dirty="0"/>
              <a:t>,</a:t>
            </a:r>
          </a:p>
          <a:p>
            <a:r>
              <a:rPr lang="en-US" sz="1400" dirty="0"/>
              <a:t> ..................................        .............           ............</a:t>
            </a:r>
          </a:p>
          <a:p>
            <a:r>
              <a:rPr lang="en-US" sz="1400" dirty="0"/>
              <a:t> (</a:t>
            </a:r>
            <a:r>
              <a:rPr lang="en-US" sz="1400" dirty="0" err="1"/>
              <a:t>numele</a:t>
            </a:r>
            <a:r>
              <a:rPr lang="en-US" sz="1400" dirty="0"/>
              <a:t> </a:t>
            </a:r>
            <a:r>
              <a:rPr lang="en-US" sz="1400" dirty="0" err="1"/>
              <a:t>şi</a:t>
            </a:r>
            <a:r>
              <a:rPr lang="en-US" sz="1400" dirty="0"/>
              <a:t> </a:t>
            </a:r>
            <a:r>
              <a:rPr lang="en-US" sz="1400" dirty="0" err="1"/>
              <a:t>prenumele</a:t>
            </a:r>
            <a:r>
              <a:rPr lang="en-US" sz="1400" dirty="0"/>
              <a:t>)                 (nota) 2)            (</a:t>
            </a:r>
            <a:r>
              <a:rPr lang="en-US" sz="1400" dirty="0" err="1"/>
              <a:t>semnătura</a:t>
            </a:r>
            <a:r>
              <a:rPr lang="en-US" sz="1400" dirty="0"/>
              <a:t>)</a:t>
            </a:r>
          </a:p>
          <a:p>
            <a:r>
              <a:rPr lang="en-US" sz="1400" dirty="0"/>
              <a:t>                                                        </a:t>
            </a:r>
          </a:p>
          <a:p>
            <a:r>
              <a:rPr lang="en-US" sz="1400" dirty="0"/>
              <a:t>                         			      .............</a:t>
            </a:r>
          </a:p>
          <a:p>
            <a:r>
              <a:rPr lang="en-US" sz="1400" dirty="0"/>
              <a:t>				              (nota  </a:t>
            </a:r>
            <a:r>
              <a:rPr lang="en-US" sz="1400" dirty="0" err="1"/>
              <a:t>finală</a:t>
            </a:r>
            <a:r>
              <a:rPr lang="en-US" sz="14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7F799A-65D2-6855-585E-0A4D560C0B45}"/>
              </a:ext>
            </a:extLst>
          </p:cNvPr>
          <p:cNvSpPr>
            <a:spLocks noGrp="1"/>
          </p:cNvSpPr>
          <p:nvPr>
            <p:ph idx="1"/>
          </p:nvPr>
        </p:nvSpPr>
        <p:spPr>
          <a:xfrm>
            <a:off x="609598" y="620688"/>
            <a:ext cx="6770713" cy="5420675"/>
          </a:xfrm>
        </p:spPr>
        <p:txBody>
          <a:bodyPr>
            <a:normAutofit lnSpcReduction="10000"/>
          </a:bodyPr>
          <a:lstStyle/>
          <a:p>
            <a:pPr algn="just"/>
            <a:r>
              <a:rPr lang="en-US" dirty="0" err="1"/>
              <a:t>Evaluarea</a:t>
            </a:r>
            <a:r>
              <a:rPr lang="en-US" dirty="0"/>
              <a:t> </a:t>
            </a:r>
            <a:r>
              <a:rPr lang="en-US" dirty="0" err="1"/>
              <a:t>portofoliului</a:t>
            </a:r>
            <a:r>
              <a:rPr lang="en-US" dirty="0"/>
              <a:t> </a:t>
            </a:r>
            <a:r>
              <a:rPr lang="en-US" dirty="0" err="1"/>
              <a:t>profesional</a:t>
            </a:r>
            <a:r>
              <a:rPr lang="en-US" dirty="0"/>
              <a:t> personal </a:t>
            </a:r>
            <a:r>
              <a:rPr lang="en-US" dirty="0" err="1"/>
              <a:t>este</a:t>
            </a:r>
            <a:r>
              <a:rPr lang="en-US" dirty="0"/>
              <a:t> </a:t>
            </a:r>
            <a:r>
              <a:rPr lang="en-US" dirty="0" err="1"/>
              <a:t>realizată</a:t>
            </a:r>
            <a:r>
              <a:rPr lang="en-US" dirty="0"/>
              <a:t> conform </a:t>
            </a:r>
            <a:r>
              <a:rPr lang="en-US" dirty="0" err="1"/>
              <a:t>grilei</a:t>
            </a:r>
            <a:r>
              <a:rPr lang="en-US" dirty="0"/>
              <a:t> de </a:t>
            </a:r>
            <a:r>
              <a:rPr lang="en-US" dirty="0" err="1"/>
              <a:t>evaluare</a:t>
            </a:r>
            <a:r>
              <a:rPr lang="en-US" dirty="0"/>
              <a:t> </a:t>
            </a:r>
            <a:r>
              <a:rPr lang="en-US" dirty="0" err="1"/>
              <a:t>prevăzute</a:t>
            </a:r>
            <a:r>
              <a:rPr lang="en-US" dirty="0"/>
              <a:t> </a:t>
            </a:r>
            <a:r>
              <a:rPr lang="en-US" dirty="0" err="1"/>
              <a:t>în</a:t>
            </a:r>
            <a:r>
              <a:rPr lang="en-US" dirty="0"/>
              <a:t> </a:t>
            </a:r>
            <a:r>
              <a:rPr lang="en-US" dirty="0" err="1"/>
              <a:t>anexa</a:t>
            </a:r>
            <a:r>
              <a:rPr lang="en-US" dirty="0"/>
              <a:t> nr. 4 (</a:t>
            </a:r>
            <a:r>
              <a:rPr lang="en-US" dirty="0" err="1"/>
              <a:t>modificată</a:t>
            </a:r>
            <a:r>
              <a:rPr lang="en-US" dirty="0"/>
              <a:t> cu </a:t>
            </a:r>
            <a:r>
              <a:rPr lang="en-US" dirty="0" err="1"/>
              <a:t>Anexa</a:t>
            </a:r>
            <a:r>
              <a:rPr lang="en-US" dirty="0"/>
              <a:t> nr. 3 la OME nr. 5722/27.09.2022), </a:t>
            </a:r>
            <a:r>
              <a:rPr lang="en-US" dirty="0" err="1"/>
              <a:t>în</a:t>
            </a:r>
            <a:r>
              <a:rPr lang="en-US" dirty="0"/>
              <a:t> </a:t>
            </a:r>
            <a:r>
              <a:rPr lang="en-US" dirty="0" err="1"/>
              <a:t>ziua</a:t>
            </a:r>
            <a:r>
              <a:rPr lang="en-US" dirty="0"/>
              <a:t> </a:t>
            </a:r>
            <a:r>
              <a:rPr lang="en-US" dirty="0" err="1"/>
              <a:t>în</a:t>
            </a:r>
            <a:r>
              <a:rPr lang="en-US" dirty="0"/>
              <a:t> care </a:t>
            </a:r>
            <a:r>
              <a:rPr lang="en-US" dirty="0" err="1"/>
              <a:t>este</a:t>
            </a:r>
            <a:r>
              <a:rPr lang="en-US" dirty="0"/>
              <a:t> </a:t>
            </a:r>
            <a:r>
              <a:rPr lang="en-US" dirty="0" err="1"/>
              <a:t>efectuată</a:t>
            </a:r>
            <a:r>
              <a:rPr lang="en-US" dirty="0"/>
              <a:t> </a:t>
            </a:r>
            <a:r>
              <a:rPr lang="en-US" dirty="0" err="1"/>
              <a:t>cea</a:t>
            </a:r>
            <a:r>
              <a:rPr lang="en-US" dirty="0"/>
              <a:t> de-a </a:t>
            </a:r>
            <a:r>
              <a:rPr lang="en-US" dirty="0" err="1"/>
              <a:t>doua</a:t>
            </a:r>
            <a:r>
              <a:rPr lang="en-US" dirty="0"/>
              <a:t> </a:t>
            </a:r>
            <a:r>
              <a:rPr lang="en-US" dirty="0" err="1"/>
              <a:t>inspecţie</a:t>
            </a:r>
            <a:r>
              <a:rPr lang="en-US" dirty="0"/>
              <a:t> de </a:t>
            </a:r>
            <a:r>
              <a:rPr lang="en-US" dirty="0" err="1"/>
              <a:t>specialitate</a:t>
            </a:r>
            <a:r>
              <a:rPr lang="en-US" dirty="0"/>
              <a:t>, de </a:t>
            </a:r>
            <a:r>
              <a:rPr lang="en-US" dirty="0" err="1"/>
              <a:t>către</a:t>
            </a:r>
            <a:r>
              <a:rPr lang="en-US" dirty="0"/>
              <a:t> </a:t>
            </a:r>
            <a:r>
              <a:rPr lang="en-US" dirty="0" err="1"/>
              <a:t>comisia</a:t>
            </a:r>
            <a:r>
              <a:rPr lang="en-US" dirty="0"/>
              <a:t> </a:t>
            </a:r>
            <a:r>
              <a:rPr lang="en-US" dirty="0" err="1"/>
              <a:t>constituită</a:t>
            </a:r>
            <a:r>
              <a:rPr lang="en-US" dirty="0"/>
              <a:t> </a:t>
            </a:r>
            <a:r>
              <a:rPr lang="en-US" dirty="0" err="1"/>
              <a:t>în</a:t>
            </a:r>
            <a:r>
              <a:rPr lang="en-US" dirty="0"/>
              <a:t> </a:t>
            </a:r>
            <a:r>
              <a:rPr lang="en-US" dirty="0" err="1"/>
              <a:t>baza</a:t>
            </a:r>
            <a:r>
              <a:rPr lang="en-US" dirty="0"/>
              <a:t> </a:t>
            </a:r>
            <a:r>
              <a:rPr lang="en-US" dirty="0" err="1"/>
              <a:t>prevederilor</a:t>
            </a:r>
            <a:r>
              <a:rPr lang="en-US" dirty="0"/>
              <a:t> art. 15 </a:t>
            </a:r>
            <a:r>
              <a:rPr lang="en-US" dirty="0" err="1"/>
              <a:t>alin</a:t>
            </a:r>
            <a:r>
              <a:rPr lang="en-US" dirty="0"/>
              <a:t>. (6).</a:t>
            </a:r>
          </a:p>
          <a:p>
            <a:pPr algn="just"/>
            <a:r>
              <a:rPr lang="en-US" b="1" dirty="0"/>
              <a:t>Art. 18 d</a:t>
            </a:r>
            <a:r>
              <a:rPr lang="en-US" dirty="0"/>
              <a:t>in OMEC Nr. 5434/2020: </a:t>
            </a:r>
          </a:p>
          <a:p>
            <a:pPr marL="0" indent="0" algn="just">
              <a:buNone/>
            </a:pPr>
            <a:r>
              <a:rPr lang="en-US" dirty="0"/>
              <a:t>Media </a:t>
            </a:r>
            <a:r>
              <a:rPr lang="en-US" dirty="0" err="1"/>
              <a:t>aritmetică</a:t>
            </a:r>
            <a:r>
              <a:rPr lang="en-US" dirty="0"/>
              <a:t> a </a:t>
            </a:r>
            <a:r>
              <a:rPr lang="en-US" dirty="0" err="1"/>
              <a:t>notelor</a:t>
            </a:r>
            <a:r>
              <a:rPr lang="en-US" dirty="0"/>
              <a:t> finale la </a:t>
            </a:r>
            <a:r>
              <a:rPr lang="en-US" dirty="0" err="1"/>
              <a:t>inspecţii</a:t>
            </a:r>
            <a:r>
              <a:rPr lang="en-US" dirty="0"/>
              <a:t> </a:t>
            </a:r>
            <a:r>
              <a:rPr lang="en-US" dirty="0" err="1"/>
              <a:t>şi</a:t>
            </a:r>
            <a:r>
              <a:rPr lang="en-US" dirty="0"/>
              <a:t> </a:t>
            </a:r>
            <a:r>
              <a:rPr lang="en-US" dirty="0" err="1"/>
              <a:t>portofoliu</a:t>
            </a:r>
            <a:r>
              <a:rPr lang="en-US" dirty="0"/>
              <a:t> </a:t>
            </a:r>
            <a:r>
              <a:rPr lang="en-US" dirty="0" err="1"/>
              <a:t>să</a:t>
            </a:r>
            <a:r>
              <a:rPr lang="en-US" dirty="0"/>
              <a:t> fie minimum 8, </a:t>
            </a:r>
            <a:r>
              <a:rPr lang="en-US" dirty="0" err="1"/>
              <a:t>dar</a:t>
            </a:r>
            <a:r>
              <a:rPr lang="en-US" dirty="0"/>
              <a:t> nu </a:t>
            </a:r>
            <a:r>
              <a:rPr lang="en-US" dirty="0" err="1"/>
              <a:t>mai</a:t>
            </a:r>
            <a:r>
              <a:rPr lang="en-US" dirty="0"/>
              <a:t> </a:t>
            </a:r>
            <a:r>
              <a:rPr lang="en-US" dirty="0" err="1"/>
              <a:t>puţin</a:t>
            </a:r>
            <a:r>
              <a:rPr lang="en-US" dirty="0"/>
              <a:t> de 7 la </a:t>
            </a:r>
            <a:r>
              <a:rPr lang="en-US" dirty="0" err="1"/>
              <a:t>fiecare</a:t>
            </a:r>
            <a:r>
              <a:rPr lang="en-US" dirty="0"/>
              <a:t> </a:t>
            </a:r>
            <a:r>
              <a:rPr lang="en-US" dirty="0" err="1"/>
              <a:t>dintre</a:t>
            </a:r>
            <a:r>
              <a:rPr lang="en-US" dirty="0"/>
              <a:t> </a:t>
            </a:r>
            <a:r>
              <a:rPr lang="en-US" dirty="0" err="1"/>
              <a:t>probele</a:t>
            </a:r>
            <a:r>
              <a:rPr lang="en-US" dirty="0"/>
              <a:t> respective;</a:t>
            </a:r>
            <a:endParaRPr lang="ro-RO" dirty="0"/>
          </a:p>
          <a:p>
            <a:pPr algn="just">
              <a:buFont typeface="Wingdings" panose="05000000000000000000" pitchFamily="2" charset="2"/>
              <a:buChar char="Ø"/>
            </a:pPr>
            <a:r>
              <a:rPr lang="en-US" b="1" dirty="0"/>
              <a:t>A</a:t>
            </a:r>
            <a:r>
              <a:rPr lang="ro-RO" b="1" dirty="0"/>
              <a:t>rt</a:t>
            </a:r>
            <a:r>
              <a:rPr lang="en-US" b="1" dirty="0"/>
              <a:t>. 36</a:t>
            </a:r>
            <a:r>
              <a:rPr lang="ro-RO" b="1" dirty="0"/>
              <a:t> </a:t>
            </a:r>
            <a:r>
              <a:rPr lang="en-US" dirty="0"/>
              <a:t>din OMEC Nr. 5434/2020: </a:t>
            </a:r>
          </a:p>
          <a:p>
            <a:pPr marL="0" indent="0" algn="just">
              <a:buNone/>
            </a:pPr>
            <a:r>
              <a:rPr lang="en-US" dirty="0"/>
              <a:t> Nota </a:t>
            </a:r>
            <a:r>
              <a:rPr lang="en-US" dirty="0" err="1"/>
              <a:t>obţinută</a:t>
            </a:r>
            <a:r>
              <a:rPr lang="en-US" dirty="0"/>
              <a:t> la examen se </a:t>
            </a:r>
            <a:r>
              <a:rPr lang="en-US" dirty="0" err="1"/>
              <a:t>calculează</a:t>
            </a:r>
            <a:r>
              <a:rPr lang="en-US" dirty="0"/>
              <a:t> </a:t>
            </a:r>
            <a:r>
              <a:rPr lang="en-US" dirty="0" err="1"/>
              <a:t>după</a:t>
            </a:r>
            <a:r>
              <a:rPr lang="en-US" dirty="0"/>
              <a:t> formula: ND = (NI1 + NI2 + NP +</a:t>
            </a:r>
            <a:r>
              <a:rPr lang="ro-RO" dirty="0"/>
              <a:t> </a:t>
            </a:r>
            <a:r>
              <a:rPr lang="en-US" dirty="0"/>
              <a:t>7NS)/10, </a:t>
            </a:r>
            <a:r>
              <a:rPr lang="en-US" dirty="0" err="1"/>
              <a:t>unde</a:t>
            </a:r>
            <a:r>
              <a:rPr lang="en-US" dirty="0"/>
              <a:t> ND </a:t>
            </a:r>
            <a:r>
              <a:rPr lang="en-US" dirty="0" err="1"/>
              <a:t>reprezintă</a:t>
            </a:r>
            <a:r>
              <a:rPr lang="en-US" dirty="0"/>
              <a:t> nota la examen, NI1 </a:t>
            </a:r>
            <a:r>
              <a:rPr lang="en-US" dirty="0" err="1"/>
              <a:t>reprezintă</a:t>
            </a:r>
            <a:r>
              <a:rPr lang="en-US" dirty="0"/>
              <a:t> nota </a:t>
            </a:r>
            <a:r>
              <a:rPr lang="en-US" dirty="0" err="1"/>
              <a:t>inspecţiei</a:t>
            </a:r>
            <a:r>
              <a:rPr lang="en-US" dirty="0"/>
              <a:t> de</a:t>
            </a:r>
            <a:r>
              <a:rPr lang="ro-RO" dirty="0"/>
              <a:t> </a:t>
            </a:r>
            <a:r>
              <a:rPr lang="en-US" dirty="0" err="1"/>
              <a:t>specialitate</a:t>
            </a:r>
            <a:r>
              <a:rPr lang="en-US" dirty="0"/>
              <a:t> 1, NI2 </a:t>
            </a:r>
            <a:r>
              <a:rPr lang="en-US" dirty="0" err="1"/>
              <a:t>reprezintă</a:t>
            </a:r>
            <a:r>
              <a:rPr lang="en-US" dirty="0"/>
              <a:t> nota </a:t>
            </a:r>
            <a:r>
              <a:rPr lang="en-US" dirty="0" err="1"/>
              <a:t>inspecţiei</a:t>
            </a:r>
            <a:r>
              <a:rPr lang="en-US" dirty="0"/>
              <a:t> de </a:t>
            </a:r>
            <a:r>
              <a:rPr lang="en-US" dirty="0" err="1"/>
              <a:t>specialitate</a:t>
            </a:r>
            <a:r>
              <a:rPr lang="en-US" dirty="0"/>
              <a:t> 2, NP </a:t>
            </a:r>
            <a:r>
              <a:rPr lang="en-US" dirty="0" err="1"/>
              <a:t>reprezintă</a:t>
            </a:r>
            <a:r>
              <a:rPr lang="en-US" dirty="0"/>
              <a:t> nota</a:t>
            </a:r>
            <a:r>
              <a:rPr lang="ro-RO" dirty="0"/>
              <a:t> </a:t>
            </a:r>
            <a:r>
              <a:rPr lang="en-US" dirty="0" err="1"/>
              <a:t>acordată</a:t>
            </a:r>
            <a:r>
              <a:rPr lang="en-US" dirty="0"/>
              <a:t> </a:t>
            </a:r>
            <a:r>
              <a:rPr lang="en-US" dirty="0" err="1"/>
              <a:t>pentru</a:t>
            </a:r>
            <a:r>
              <a:rPr lang="en-US" dirty="0"/>
              <a:t> </a:t>
            </a:r>
            <a:r>
              <a:rPr lang="en-US" dirty="0" err="1"/>
              <a:t>portofoliu</a:t>
            </a:r>
            <a:r>
              <a:rPr lang="en-US" dirty="0"/>
              <a:t>, </a:t>
            </a:r>
            <a:r>
              <a:rPr lang="en-US" dirty="0" err="1"/>
              <a:t>iar</a:t>
            </a:r>
            <a:r>
              <a:rPr lang="en-US" dirty="0"/>
              <a:t> NS </a:t>
            </a:r>
            <a:r>
              <a:rPr lang="en-US" dirty="0" err="1"/>
              <a:t>reprezintă</a:t>
            </a:r>
            <a:r>
              <a:rPr lang="en-US" dirty="0"/>
              <a:t> nota la </a:t>
            </a:r>
            <a:r>
              <a:rPr lang="en-US" dirty="0" err="1"/>
              <a:t>proba</a:t>
            </a:r>
            <a:r>
              <a:rPr lang="en-US" dirty="0"/>
              <a:t> </a:t>
            </a:r>
            <a:r>
              <a:rPr lang="en-US" dirty="0" err="1"/>
              <a:t>scrisă</a:t>
            </a:r>
            <a:r>
              <a:rPr lang="en-US" dirty="0"/>
              <a:t>, </a:t>
            </a:r>
            <a:r>
              <a:rPr lang="en-US" dirty="0" err="1"/>
              <a:t>toate</a:t>
            </a:r>
            <a:r>
              <a:rPr lang="en-US" dirty="0"/>
              <a:t> </a:t>
            </a:r>
            <a:r>
              <a:rPr lang="en-US" dirty="0" err="1"/>
              <a:t>notele</a:t>
            </a:r>
            <a:r>
              <a:rPr lang="en-US" dirty="0"/>
              <a:t> </a:t>
            </a:r>
            <a:r>
              <a:rPr lang="en-US" dirty="0" err="1"/>
              <a:t>fiind</a:t>
            </a:r>
            <a:r>
              <a:rPr lang="ro-RO" dirty="0"/>
              <a:t> </a:t>
            </a:r>
            <a:r>
              <a:rPr lang="en-US" dirty="0" err="1"/>
              <a:t>obţinute</a:t>
            </a:r>
            <a:r>
              <a:rPr lang="en-US" dirty="0"/>
              <a:t> de </a:t>
            </a:r>
            <a:r>
              <a:rPr lang="en-US" dirty="0" err="1"/>
              <a:t>candidat</a:t>
            </a:r>
            <a:r>
              <a:rPr lang="en-US" dirty="0"/>
              <a:t> </a:t>
            </a:r>
            <a:r>
              <a:rPr lang="en-US" dirty="0" err="1"/>
              <a:t>în</a:t>
            </a:r>
            <a:r>
              <a:rPr lang="en-US" dirty="0"/>
              <a:t> </a:t>
            </a:r>
            <a:r>
              <a:rPr lang="en-US" dirty="0" err="1"/>
              <a:t>sesiunea</a:t>
            </a:r>
            <a:r>
              <a:rPr lang="en-US" dirty="0"/>
              <a:t> de examen </a:t>
            </a:r>
            <a:r>
              <a:rPr lang="en-US" dirty="0" err="1"/>
              <a:t>curentă</a:t>
            </a:r>
            <a:r>
              <a:rPr lang="en-US" dirty="0"/>
              <a:t>. Nota </a:t>
            </a:r>
            <a:r>
              <a:rPr lang="en-US" dirty="0" err="1"/>
              <a:t>minimă</a:t>
            </a:r>
            <a:r>
              <a:rPr lang="en-US" dirty="0"/>
              <a:t> de </a:t>
            </a:r>
            <a:r>
              <a:rPr lang="en-US" dirty="0" err="1"/>
              <a:t>promovare</a:t>
            </a:r>
            <a:r>
              <a:rPr lang="en-US" dirty="0"/>
              <a:t> a</a:t>
            </a:r>
            <a:r>
              <a:rPr lang="ro-RO" dirty="0"/>
              <a:t> </a:t>
            </a:r>
            <a:r>
              <a:rPr lang="en-US" dirty="0" err="1"/>
              <a:t>examenului</a:t>
            </a:r>
            <a:r>
              <a:rPr lang="en-US" dirty="0"/>
              <a:t> </a:t>
            </a:r>
            <a:r>
              <a:rPr lang="en-US" dirty="0" err="1"/>
              <a:t>este</a:t>
            </a:r>
            <a:r>
              <a:rPr lang="en-US" dirty="0"/>
              <a:t> 8 (opt).</a:t>
            </a:r>
          </a:p>
          <a:p>
            <a:pPr marL="0" indent="0">
              <a:buNone/>
            </a:pPr>
            <a:endParaRPr lang="en-US" dirty="0"/>
          </a:p>
        </p:txBody>
      </p:sp>
    </p:spTree>
    <p:extLst>
      <p:ext uri="{BB962C8B-B14F-4D97-AF65-F5344CB8AC3E}">
        <p14:creationId xmlns:p14="http://schemas.microsoft.com/office/powerpoint/2010/main" val="2354852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D1F51-89F4-4260-FCAE-064721ED535E}"/>
              </a:ext>
            </a:extLst>
          </p:cNvPr>
          <p:cNvSpPr>
            <a:spLocks noGrp="1"/>
          </p:cNvSpPr>
          <p:nvPr>
            <p:ph type="title"/>
          </p:nvPr>
        </p:nvSpPr>
        <p:spPr>
          <a:xfrm>
            <a:off x="609600" y="188640"/>
            <a:ext cx="8282880" cy="6480720"/>
          </a:xfrm>
        </p:spPr>
        <p:txBody>
          <a:bodyPr>
            <a:normAutofit/>
          </a:bodyPr>
          <a:lstStyle/>
          <a:p>
            <a:r>
              <a:rPr lang="en-US" sz="2000" b="1" dirty="0" err="1">
                <a:solidFill>
                  <a:schemeClr val="tx1"/>
                </a:solidFill>
                <a:latin typeface="Times New Roman" panose="02020603050405020304" pitchFamily="18" charset="0"/>
                <a:cs typeface="Times New Roman" panose="02020603050405020304" pitchFamily="18" charset="0"/>
              </a:rPr>
              <a:t>Portofoliul</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cuprinde</a:t>
            </a:r>
            <a:r>
              <a:rPr lang="en-US" sz="2000" b="1"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a) curriculum vitae;</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b) o </a:t>
            </a:r>
            <a:r>
              <a:rPr lang="en-US" sz="2000" dirty="0" err="1">
                <a:solidFill>
                  <a:schemeClr val="tx1"/>
                </a:solidFill>
                <a:latin typeface="Times New Roman" panose="02020603050405020304" pitchFamily="18" charset="0"/>
                <a:cs typeface="Times New Roman" panose="02020603050405020304" pitchFamily="18" charset="0"/>
              </a:rPr>
              <a:t>scrisoare</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intenţie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având</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între</a:t>
            </a:r>
            <a:r>
              <a:rPr lang="en-US" sz="2000" dirty="0">
                <a:solidFill>
                  <a:schemeClr val="tx1"/>
                </a:solidFill>
                <a:latin typeface="Times New Roman" panose="02020603050405020304" pitchFamily="18" charset="0"/>
                <a:cs typeface="Times New Roman" panose="02020603050405020304" pitchFamily="18" charset="0"/>
              </a:rPr>
              <a:t> 200 </a:t>
            </a:r>
            <a:r>
              <a:rPr lang="en-US" sz="2000" dirty="0" err="1">
                <a:solidFill>
                  <a:schemeClr val="tx1"/>
                </a:solidFill>
                <a:latin typeface="Times New Roman" panose="02020603050405020304" pitchFamily="18" charset="0"/>
                <a:cs typeface="Times New Roman" panose="02020603050405020304" pitchFamily="18" charset="0"/>
              </a:rPr>
              <a:t>şi</a:t>
            </a:r>
            <a:r>
              <a:rPr lang="en-US" sz="2000" dirty="0">
                <a:solidFill>
                  <a:schemeClr val="tx1"/>
                </a:solidFill>
                <a:latin typeface="Times New Roman" panose="02020603050405020304" pitchFamily="18" charset="0"/>
                <a:cs typeface="Times New Roman" panose="02020603050405020304" pitchFamily="18" charset="0"/>
              </a:rPr>
              <a:t> 400 de </a:t>
            </a:r>
            <a:r>
              <a:rPr lang="en-US" sz="2000" dirty="0" err="1">
                <a:solidFill>
                  <a:schemeClr val="tx1"/>
                </a:solidFill>
                <a:latin typeface="Times New Roman" panose="02020603050405020304" pitchFamily="18" charset="0"/>
                <a:cs typeface="Times New Roman" panose="02020603050405020304" pitchFamily="18" charset="0"/>
              </a:rPr>
              <a:t>cuvinte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a:t>
            </a:r>
            <a:r>
              <a:rPr lang="en-US" sz="2000" dirty="0">
                <a:solidFill>
                  <a:schemeClr val="tx1"/>
                </a:solidFill>
                <a:latin typeface="Times New Roman" panose="02020603050405020304" pitchFamily="18" charset="0"/>
                <a:cs typeface="Times New Roman" panose="02020603050405020304" pitchFamily="18" charset="0"/>
              </a:rPr>
              <a:t> care se </a:t>
            </a:r>
            <a:r>
              <a:rPr lang="en-US" sz="2000" dirty="0" err="1">
                <a:solidFill>
                  <a:schemeClr val="tx1"/>
                </a:solidFill>
                <a:latin typeface="Times New Roman" panose="02020603050405020304" pitchFamily="18" charset="0"/>
                <a:cs typeface="Times New Roman" panose="02020603050405020304" pitchFamily="18" charset="0"/>
              </a:rPr>
              <a:t>prezintă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motivaţia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participării</a:t>
            </a:r>
            <a:r>
              <a:rPr lang="en-US" sz="2000" dirty="0">
                <a:solidFill>
                  <a:schemeClr val="tx1"/>
                </a:solidFill>
                <a:latin typeface="Times New Roman" panose="02020603050405020304" pitchFamily="18" charset="0"/>
                <a:cs typeface="Times New Roman" panose="02020603050405020304" pitchFamily="18" charset="0"/>
              </a:rPr>
              <a:t> la </a:t>
            </a:r>
            <a:r>
              <a:rPr lang="en-US" sz="2000" dirty="0" err="1">
                <a:solidFill>
                  <a:schemeClr val="tx1"/>
                </a:solidFill>
                <a:latin typeface="Times New Roman" panose="02020603050405020304" pitchFamily="18" charset="0"/>
                <a:cs typeface="Times New Roman" panose="02020603050405020304" pitchFamily="18" charset="0"/>
              </a:rPr>
              <a:t>examenul</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definitivat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obiectivele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şi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aşteptările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proprii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formarea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personală</a:t>
            </a:r>
            <a:r>
              <a:rPr lang="en-US" sz="2000" dirty="0">
                <a:solidFill>
                  <a:schemeClr val="tx1"/>
                </a:solidFill>
                <a:latin typeface="Times New Roman" panose="02020603050405020304" pitchFamily="18" charset="0"/>
                <a:cs typeface="Times New Roman" panose="02020603050405020304" pitchFamily="18" charset="0"/>
              </a:rPr>
              <a:t> ca </a:t>
            </a:r>
            <a:r>
              <a:rPr lang="en-US" sz="2000" dirty="0" err="1">
                <a:solidFill>
                  <a:schemeClr val="tx1"/>
                </a:solidFill>
                <a:latin typeface="Times New Roman" panose="02020603050405020304" pitchFamily="18" charset="0"/>
                <a:cs typeface="Times New Roman" panose="02020603050405020304" pitchFamily="18" charset="0"/>
              </a:rPr>
              <a:t>profesor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autoaprecierea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activităţii</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err="1">
                <a:solidFill>
                  <a:schemeClr val="tx1"/>
                </a:solidFill>
                <a:latin typeface="Times New Roman" panose="02020603050405020304" pitchFamily="18" charset="0"/>
                <a:cs typeface="Times New Roman" panose="02020603050405020304" pitchFamily="18" charset="0"/>
              </a:rPr>
              <a:t>experienţei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câştigate</a:t>
            </a:r>
            <a:r>
              <a:rPr lang="en-US" sz="2000" dirty="0">
                <a:solidFill>
                  <a:schemeClr val="tx1"/>
                </a:solidFill>
                <a:latin typeface="Times New Roman" panose="02020603050405020304" pitchFamily="18" charset="0"/>
                <a:cs typeface="Times New Roman" panose="02020603050405020304" pitchFamily="18" charset="0"/>
              </a:rPr>
              <a:t> pe </a:t>
            </a:r>
            <a:r>
              <a:rPr lang="en-US" sz="2000" dirty="0" err="1">
                <a:solidFill>
                  <a:schemeClr val="tx1"/>
                </a:solidFill>
                <a:latin typeface="Times New Roman" panose="02020603050405020304" pitchFamily="18" charset="0"/>
                <a:cs typeface="Times New Roman" panose="02020603050405020304" pitchFamily="18" charset="0"/>
              </a:rPr>
              <a:t>parcursul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desfășurării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activității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didactice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autoaprecierea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portofoliului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şi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propuneri</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ameliorare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inclusiv</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aprecieri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privind</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strategii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metode</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err="1">
                <a:solidFill>
                  <a:schemeClr val="tx1"/>
                </a:solidFill>
                <a:latin typeface="Times New Roman" panose="02020603050405020304" pitchFamily="18" charset="0"/>
                <a:cs typeface="Times New Roman" panose="02020603050405020304" pitchFamily="18" charset="0"/>
              </a:rPr>
              <a:t>instrumente</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predare</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err="1">
                <a:solidFill>
                  <a:schemeClr val="tx1"/>
                </a:solidFill>
                <a:latin typeface="Times New Roman" panose="02020603050405020304" pitchFamily="18" charset="0"/>
                <a:cs typeface="Times New Roman" panose="02020603050405020304" pitchFamily="18" charset="0"/>
              </a:rPr>
              <a:t>învăţare</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err="1">
                <a:solidFill>
                  <a:schemeClr val="tx1"/>
                </a:solidFill>
                <a:latin typeface="Times New Roman" panose="02020603050405020304" pitchFamily="18" charset="0"/>
                <a:cs typeface="Times New Roman" panose="02020603050405020304" pitchFamily="18" charset="0"/>
              </a:rPr>
              <a:t>evaluare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sistem</a:t>
            </a:r>
            <a:r>
              <a:rPr lang="en-US" sz="2000" dirty="0">
                <a:solidFill>
                  <a:schemeClr val="tx1"/>
                </a:solidFill>
                <a:latin typeface="Times New Roman" panose="02020603050405020304" pitchFamily="18" charset="0"/>
                <a:cs typeface="Times New Roman" panose="02020603050405020304" pitchFamily="18" charset="0"/>
              </a:rPr>
              <a:t> blended learning /online;</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c) un </a:t>
            </a:r>
            <a:r>
              <a:rPr lang="en-US" sz="2000" dirty="0" err="1">
                <a:solidFill>
                  <a:schemeClr val="tx1"/>
                </a:solidFill>
                <a:latin typeface="Times New Roman" panose="02020603050405020304" pitchFamily="18" charset="0"/>
                <a:cs typeface="Times New Roman" panose="02020603050405020304" pitchFamily="18" charset="0"/>
              </a:rPr>
              <a:t>raport</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progres</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şcolar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însoţit</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următoarele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documente-suport</a:t>
            </a:r>
            <a:r>
              <a:rPr lang="en-US" sz="2000"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i</a:t>
            </a:r>
            <a:r>
              <a:rPr lang="en-US" sz="2000" dirty="0">
                <a:solidFill>
                  <a:schemeClr val="tx1"/>
                </a:solidFill>
                <a:latin typeface="Times New Roman" panose="02020603050405020304" pitchFamily="18" charset="0"/>
                <a:cs typeface="Times New Roman" panose="02020603050405020304" pitchFamily="18" charset="0"/>
              </a:rPr>
              <a:t>)</a:t>
            </a:r>
            <a:r>
              <a:rPr lang="it-IT" sz="2000" dirty="0">
                <a:solidFill>
                  <a:schemeClr val="tx1"/>
                </a:solidFill>
                <a:latin typeface="Times New Roman" panose="02020603050405020304" pitchFamily="18" charset="0"/>
                <a:cs typeface="Times New Roman" panose="02020603050405020304" pitchFamily="18" charset="0"/>
              </a:rPr>
              <a:t> planificările calendaristice anuale, pe unităţi de învăţare</a:t>
            </a:r>
            <a:r>
              <a:rPr lang="en-US" sz="2000"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(ii) minimum 10 </a:t>
            </a:r>
            <a:r>
              <a:rPr lang="en-US" sz="2000" dirty="0" err="1">
                <a:solidFill>
                  <a:schemeClr val="tx1"/>
                </a:solidFill>
                <a:latin typeface="Times New Roman" panose="02020603050405020304" pitchFamily="18" charset="0"/>
                <a:cs typeface="Times New Roman" panose="02020603050405020304" pitchFamily="18" charset="0"/>
              </a:rPr>
              <a:t>proiecte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didactice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pentru</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tipuri</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lecţii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diferite</a:t>
            </a:r>
            <a:r>
              <a:rPr lang="en-US" sz="2000"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(iii) </a:t>
            </a:r>
            <a:r>
              <a:rPr lang="en-US" sz="2000" dirty="0" err="1">
                <a:solidFill>
                  <a:schemeClr val="tx1"/>
                </a:solidFill>
                <a:latin typeface="Times New Roman" panose="02020603050405020304" pitchFamily="18" charset="0"/>
                <a:cs typeface="Times New Roman" panose="02020603050405020304" pitchFamily="18" charset="0"/>
              </a:rPr>
              <a:t>instrumente</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evaluare</a:t>
            </a:r>
            <a:r>
              <a:rPr lang="en-US" sz="2000" dirty="0">
                <a:solidFill>
                  <a:schemeClr val="tx1"/>
                </a:solidFill>
                <a:latin typeface="Times New Roman" panose="02020603050405020304" pitchFamily="18" charset="0"/>
                <a:cs typeface="Times New Roman" panose="02020603050405020304" pitchFamily="18" charset="0"/>
              </a:rPr>
              <a:t> (un test </a:t>
            </a:r>
            <a:r>
              <a:rPr lang="en-US" sz="2000" dirty="0" err="1">
                <a:solidFill>
                  <a:schemeClr val="tx1"/>
                </a:solidFill>
                <a:latin typeface="Times New Roman" panose="02020603050405020304" pitchFamily="18" charset="0"/>
                <a:cs typeface="Times New Roman" panose="02020603050405020304" pitchFamily="18" charset="0"/>
              </a:rPr>
              <a:t>predictiv</a:t>
            </a:r>
            <a:r>
              <a:rPr lang="en-US" sz="2000" dirty="0">
                <a:solidFill>
                  <a:schemeClr val="tx1"/>
                </a:solidFill>
                <a:latin typeface="Times New Roman" panose="02020603050405020304" pitchFamily="18" charset="0"/>
                <a:cs typeface="Times New Roman" panose="02020603050405020304" pitchFamily="18" charset="0"/>
              </a:rPr>
              <a:t>, cu </a:t>
            </a:r>
            <a:r>
              <a:rPr lang="en-US" sz="2000" dirty="0" err="1">
                <a:solidFill>
                  <a:schemeClr val="tx1"/>
                </a:solidFill>
                <a:latin typeface="Times New Roman" panose="02020603050405020304" pitchFamily="18" charset="0"/>
                <a:cs typeface="Times New Roman" panose="02020603050405020304" pitchFamily="18" charset="0"/>
              </a:rPr>
              <a:t>baremul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aferent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rezultatele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testării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măsuri</a:t>
            </a:r>
            <a:r>
              <a:rPr lang="en-US" sz="2000"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(iv) </a:t>
            </a:r>
            <a:r>
              <a:rPr lang="en-US" sz="2000" dirty="0" err="1">
                <a:solidFill>
                  <a:schemeClr val="tx1"/>
                </a:solidFill>
                <a:latin typeface="Times New Roman" panose="02020603050405020304" pitchFamily="18" charset="0"/>
                <a:cs typeface="Times New Roman" panose="02020603050405020304" pitchFamily="18" charset="0"/>
              </a:rPr>
              <a:t>catalogul</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profesorului</a:t>
            </a:r>
            <a:r>
              <a:rPr lang="en-US" sz="2000" dirty="0">
                <a:solidFill>
                  <a:schemeClr val="tx1"/>
                </a:solidFill>
                <a:latin typeface="Times New Roman" panose="02020603050405020304" pitchFamily="18" charset="0"/>
                <a:cs typeface="Times New Roman" panose="02020603050405020304" pitchFamily="18" charset="0"/>
              </a:rPr>
              <a:t>;</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(v) </a:t>
            </a:r>
            <a:r>
              <a:rPr lang="en-US" sz="2000" dirty="0" err="1">
                <a:solidFill>
                  <a:schemeClr val="tx1"/>
                </a:solidFill>
                <a:latin typeface="Times New Roman" panose="02020603050405020304" pitchFamily="18" charset="0"/>
                <a:cs typeface="Times New Roman" panose="02020603050405020304" pitchFamily="18" charset="0"/>
              </a:rPr>
              <a:t>resursele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didactice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adaptate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nivelului</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clasei</a:t>
            </a:r>
            <a:r>
              <a:rPr lang="en-US" sz="2000" dirty="0">
                <a:solidFill>
                  <a:schemeClr val="tx1"/>
                </a:solidFill>
                <a:latin typeface="Times New Roman" panose="02020603050405020304" pitchFamily="18" charset="0"/>
                <a:cs typeface="Times New Roman" panose="02020603050405020304" pitchFamily="18" charset="0"/>
              </a:rPr>
              <a:t>/</a:t>
            </a:r>
            <a:r>
              <a:rPr lang="en-US" sz="2000" dirty="0" err="1">
                <a:solidFill>
                  <a:schemeClr val="tx1"/>
                </a:solidFill>
                <a:latin typeface="Times New Roman" panose="02020603050405020304" pitchFamily="18" charset="0"/>
                <a:cs typeface="Times New Roman" panose="02020603050405020304" pitchFamily="18" charset="0"/>
              </a:rPr>
              <a:t>grupei</a:t>
            </a:r>
            <a:r>
              <a:rPr lang="en-US" sz="2000" dirty="0">
                <a:solidFill>
                  <a:schemeClr val="tx1"/>
                </a:solidFill>
                <a:latin typeface="Times New Roman" panose="02020603050405020304" pitchFamily="18" charset="0"/>
                <a:cs typeface="Times New Roman" panose="02020603050405020304" pitchFamily="18" charset="0"/>
              </a:rPr>
              <a:t>;</a:t>
            </a:r>
            <a:br>
              <a:rPr lang="en-US" sz="16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d) </a:t>
            </a:r>
            <a:r>
              <a:rPr lang="en-US" sz="2000" dirty="0" err="1">
                <a:solidFill>
                  <a:schemeClr val="tx1"/>
                </a:solidFill>
                <a:latin typeface="Times New Roman" panose="02020603050405020304" pitchFamily="18" charset="0"/>
                <a:cs typeface="Times New Roman" panose="02020603050405020304" pitchFamily="18" charset="0"/>
              </a:rPr>
              <a:t>autoevaluarea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portofoliului</a:t>
            </a:r>
            <a:r>
              <a:rPr lang="en-US" sz="2000" dirty="0">
                <a:solidFill>
                  <a:schemeClr val="tx1"/>
                </a:solidFill>
                <a:latin typeface="Times New Roman" panose="02020603050405020304" pitchFamily="18" charset="0"/>
                <a:cs typeface="Times New Roman" panose="02020603050405020304" pitchFamily="18" charset="0"/>
              </a:rPr>
              <a:t>, conform </a:t>
            </a:r>
            <a:r>
              <a:rPr lang="en-US" sz="2000" dirty="0" err="1">
                <a:solidFill>
                  <a:schemeClr val="tx1"/>
                </a:solidFill>
                <a:latin typeface="Times New Roman" panose="02020603050405020304" pitchFamily="18" charset="0"/>
                <a:cs typeface="Times New Roman" panose="02020603050405020304" pitchFamily="18" charset="0"/>
              </a:rPr>
              <a:t>grilei</a:t>
            </a:r>
            <a:r>
              <a:rPr lang="en-US" sz="2000" dirty="0">
                <a:solidFill>
                  <a:schemeClr val="tx1"/>
                </a:solidFill>
                <a:latin typeface="Times New Roman" panose="02020603050405020304" pitchFamily="18" charset="0"/>
                <a:cs typeface="Times New Roman" panose="02020603050405020304" pitchFamily="18" charset="0"/>
              </a:rPr>
              <a:t> de </a:t>
            </a:r>
            <a:r>
              <a:rPr lang="en-US" sz="2000" dirty="0" err="1">
                <a:solidFill>
                  <a:schemeClr val="tx1"/>
                </a:solidFill>
                <a:latin typeface="Times New Roman" panose="02020603050405020304" pitchFamily="18" charset="0"/>
                <a:cs typeface="Times New Roman" panose="02020603050405020304" pitchFamily="18" charset="0"/>
              </a:rPr>
              <a:t>evaluare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prevăzute</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în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anexa</a:t>
            </a:r>
            <a:r>
              <a:rPr lang="en-US" sz="2000" dirty="0">
                <a:solidFill>
                  <a:schemeClr val="tx1"/>
                </a:solidFill>
                <a:latin typeface="Times New Roman" panose="02020603050405020304" pitchFamily="18" charset="0"/>
                <a:cs typeface="Times New Roman" panose="02020603050405020304" pitchFamily="18" charset="0"/>
              </a:rPr>
              <a:t> nr. 4.</a:t>
            </a:r>
            <a:br>
              <a:rPr lang="en-US" sz="2000" dirty="0">
                <a:solidFill>
                  <a:schemeClr val="tx1"/>
                </a:solidFill>
                <a:latin typeface="Times New Roman" panose="02020603050405020304" pitchFamily="18" charset="0"/>
                <a:cs typeface="Times New Roman" panose="02020603050405020304" pitchFamily="18" charset="0"/>
              </a:rPr>
            </a:b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700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95300"/>
            <a:ext cx="8229600" cy="1862138"/>
          </a:xfrm>
        </p:spPr>
        <p:txBody>
          <a:bodyPr/>
          <a:lstStyle/>
          <a:p>
            <a:pPr algn="ctr" eaLnBrk="1" hangingPunct="1"/>
            <a:r>
              <a:rPr lang="en-US" sz="3600" dirty="0">
                <a:solidFill>
                  <a:schemeClr val="tx1"/>
                </a:solidFill>
                <a:latin typeface="Times New Roman" panose="02020603050405020304" pitchFamily="18" charset="0"/>
                <a:cs typeface="Times New Roman" panose="02020603050405020304" pitchFamily="18" charset="0"/>
              </a:rPr>
              <a:t>GRAD </a:t>
            </a:r>
            <a:r>
              <a:rPr lang="ro-RO" sz="3600" dirty="0">
                <a:solidFill>
                  <a:schemeClr val="tx1"/>
                </a:solidFill>
                <a:latin typeface="Times New Roman" panose="02020603050405020304" pitchFamily="18" charset="0"/>
                <a:cs typeface="Times New Roman" panose="02020603050405020304" pitchFamily="18" charset="0"/>
              </a:rPr>
              <a:t>DIDACTIC II ŞI </a:t>
            </a:r>
            <a:r>
              <a:rPr lang="en-US" sz="3600" dirty="0">
                <a:solidFill>
                  <a:schemeClr val="tx1"/>
                </a:solidFill>
                <a:latin typeface="Times New Roman" panose="02020603050405020304" pitchFamily="18" charset="0"/>
                <a:cs typeface="Times New Roman" panose="02020603050405020304" pitchFamily="18" charset="0"/>
              </a:rPr>
              <a:t> </a:t>
            </a:r>
            <a:r>
              <a:rPr lang="ro-RO" sz="3600" dirty="0">
                <a:solidFill>
                  <a:schemeClr val="tx1"/>
                </a:solidFill>
                <a:latin typeface="Times New Roman" panose="02020603050405020304" pitchFamily="18" charset="0"/>
                <a:cs typeface="Times New Roman" panose="02020603050405020304" pitchFamily="18" charset="0"/>
              </a:rPr>
              <a:t>GRAD DIDACTIC </a:t>
            </a:r>
            <a:r>
              <a:rPr lang="ro-RO" sz="3600" dirty="0">
                <a:solidFill>
                  <a:schemeClr val="tx1"/>
                </a:solidFill>
              </a:rPr>
              <a:t>I</a:t>
            </a:r>
            <a:endParaRPr lang="en-US" sz="3800" dirty="0">
              <a:solidFill>
                <a:schemeClr val="tx1"/>
              </a:solidFill>
            </a:endParaRPr>
          </a:p>
        </p:txBody>
      </p:sp>
      <p:sp>
        <p:nvSpPr>
          <p:cNvPr id="14339" name="Rectangle 3"/>
          <p:cNvSpPr>
            <a:spLocks noGrp="1" noChangeArrowheads="1"/>
          </p:cNvSpPr>
          <p:nvPr>
            <p:ph idx="1"/>
          </p:nvPr>
        </p:nvSpPr>
        <p:spPr>
          <a:xfrm>
            <a:off x="457200" y="1772816"/>
            <a:ext cx="8229600" cy="4392488"/>
          </a:xfrm>
        </p:spPr>
        <p:txBody>
          <a:bodyPr>
            <a:normAutofit/>
          </a:bodyPr>
          <a:lstStyle/>
          <a:p>
            <a:pPr lvl="0" algn="just"/>
            <a:r>
              <a:rPr lang="ro-RO" dirty="0">
                <a:latin typeface="Times New Roman" pitchFamily="18" charset="0"/>
                <a:cs typeface="Times New Roman" pitchFamily="18" charset="0"/>
              </a:rPr>
              <a:t>Examenele pentru obținerea gradului didactic I și </a:t>
            </a:r>
            <a:r>
              <a:rPr lang="en-US" dirty="0">
                <a:latin typeface="Times New Roman" pitchFamily="18" charset="0"/>
                <a:cs typeface="Times New Roman" pitchFamily="18" charset="0"/>
              </a:rPr>
              <a:t>ale </a:t>
            </a:r>
            <a:r>
              <a:rPr lang="ro-RO" dirty="0">
                <a:latin typeface="Times New Roman" pitchFamily="18" charset="0"/>
                <a:cs typeface="Times New Roman" pitchFamily="18" charset="0"/>
              </a:rPr>
              <a:t>gradul didactic II se organizează și se desfășoară în baza OMECTS Nr. 5561/2011 pentru aprobarea Metodologiei privind formarea continuă a personalului de învățământ preuniversitar, cu modificările și completările ulterioare. Conform OME nr. 4151/29.06.2022, ordinul precizat anterior (OMECTS Nr. 5561/2011) se completează cu patru noi anexe 2a, 3a, 8a și 10a.</a:t>
            </a:r>
            <a:endParaRPr lang="en-GB" b="1" dirty="0">
              <a:latin typeface="Times New Roman" pitchFamily="18" charset="0"/>
              <a:cs typeface="Times New Roman" pitchFamily="18" charset="0"/>
            </a:endParaRPr>
          </a:p>
          <a:p>
            <a:pPr lvl="0" algn="just"/>
            <a:r>
              <a:rPr lang="ro-RO" dirty="0">
                <a:latin typeface="Times New Roman" pitchFamily="18" charset="0"/>
                <a:cs typeface="Times New Roman" pitchFamily="18" charset="0"/>
              </a:rPr>
              <a:t>Anexele  2, 3, 8 și 10 la OMECTS Nr. 5561/2011 pentru aprobarea Metodologiei privind formarea continuă a personalului de învățământ preuniversitar, cu modificările și completările ulterioare, </a:t>
            </a:r>
            <a:r>
              <a:rPr lang="ro-RO" b="1" dirty="0">
                <a:latin typeface="Times New Roman" pitchFamily="18" charset="0"/>
                <a:cs typeface="Times New Roman" pitchFamily="18" charset="0"/>
              </a:rPr>
              <a:t>se aplică candidaților înscriși care sunt în procedură de obținere a gradelor II și I.</a:t>
            </a:r>
            <a:endParaRPr lang="en-GB" b="1" dirty="0">
              <a:latin typeface="Times New Roman" pitchFamily="18" charset="0"/>
              <a:cs typeface="Times New Roman" pitchFamily="18" charset="0"/>
            </a:endParaRPr>
          </a:p>
          <a:p>
            <a:pPr lvl="0" algn="just"/>
            <a:r>
              <a:rPr lang="ro-RO" dirty="0">
                <a:latin typeface="Times New Roman" pitchFamily="18" charset="0"/>
                <a:cs typeface="Times New Roman" pitchFamily="18" charset="0"/>
              </a:rPr>
              <a:t>Anexele  2a, 3a, 8a și 10a la OME nr. 4151/29.06.2022 pentru completarea OMECTS Nr. 5561/2011, </a:t>
            </a:r>
            <a:r>
              <a:rPr lang="ro-RO" b="1" dirty="0">
                <a:latin typeface="Times New Roman" pitchFamily="18" charset="0"/>
                <a:cs typeface="Times New Roman" pitchFamily="18" charset="0"/>
              </a:rPr>
              <a:t>se aplică candidaților care se înscriu la examenul pentru acordarea gradelor didactice II și I, începând cu anul școlar 2022-2023.</a:t>
            </a:r>
            <a:endParaRPr lang="en-GB" b="1" dirty="0">
              <a:latin typeface="Times New Roman" pitchFamily="18" charset="0"/>
              <a:cs typeface="Times New Roman" pitchFamily="18" charset="0"/>
            </a:endParaRPr>
          </a:p>
          <a:p>
            <a:pPr eaLnBrk="1" hangingPunct="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8CDF7-0022-4B76-ABB0-235DC1DFB006}"/>
              </a:ext>
            </a:extLst>
          </p:cNvPr>
          <p:cNvSpPr>
            <a:spLocks noGrp="1"/>
          </p:cNvSpPr>
          <p:nvPr>
            <p:ph type="title"/>
          </p:nvPr>
        </p:nvSpPr>
        <p:spPr>
          <a:xfrm>
            <a:off x="1043608" y="548680"/>
            <a:ext cx="6347713" cy="1320800"/>
          </a:xfrm>
        </p:spPr>
        <p:txBody>
          <a:bodyPr/>
          <a:lstStyle/>
          <a:p>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Evoluţia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cariera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didactică</a:t>
            </a:r>
            <a:br>
              <a:rPr lang="ro-RO" dirty="0">
                <a:solidFill>
                  <a:schemeClr val="tx1"/>
                </a:solidFill>
                <a:latin typeface="Times New Roman" panose="02020603050405020304" pitchFamily="18" charset="0"/>
                <a:cs typeface="Times New Roman" panose="02020603050405020304" pitchFamily="18" charset="0"/>
              </a:rPr>
            </a:br>
            <a:r>
              <a:rPr lang="en-US" dirty="0" err="1">
                <a:solidFill>
                  <a:schemeClr val="tx1"/>
                </a:solidFill>
                <a:latin typeface="Times New Roman" panose="02020603050405020304" pitchFamily="18" charset="0"/>
                <a:cs typeface="Times New Roman" panose="02020603050405020304" pitchFamily="18" charset="0"/>
              </a:rPr>
              <a:t>Acordarea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gradului</a:t>
            </a:r>
            <a:r>
              <a:rPr lang="en-US" dirty="0">
                <a:solidFill>
                  <a:schemeClr val="tx1"/>
                </a:solidFill>
                <a:latin typeface="Times New Roman" panose="02020603050405020304" pitchFamily="18" charset="0"/>
                <a:cs typeface="Times New Roman" panose="02020603050405020304" pitchFamily="18" charset="0"/>
              </a:rPr>
              <a:t> didactic II </a:t>
            </a:r>
          </a:p>
        </p:txBody>
      </p:sp>
      <p:sp>
        <p:nvSpPr>
          <p:cNvPr id="3" name="Content Placeholder 2">
            <a:extLst>
              <a:ext uri="{FF2B5EF4-FFF2-40B4-BE49-F238E27FC236}">
                <a16:creationId xmlns:a16="http://schemas.microsoft.com/office/drawing/2014/main" id="{FCD2F0CA-E39B-45A4-A6A1-6369541F8E3E}"/>
              </a:ext>
            </a:extLst>
          </p:cNvPr>
          <p:cNvSpPr>
            <a:spLocks noGrp="1"/>
          </p:cNvSpPr>
          <p:nvPr>
            <p:ph idx="1"/>
          </p:nvPr>
        </p:nvSpPr>
        <p:spPr/>
        <p:txBody>
          <a:bodyPr>
            <a:normAutofit/>
          </a:bodyPr>
          <a:lstStyle/>
          <a:p>
            <a:pPr algn="just"/>
            <a:r>
              <a:rPr lang="en-US" sz="2800" dirty="0" err="1">
                <a:latin typeface="Times New Roman" panose="02020603050405020304" pitchFamily="18" charset="0"/>
                <a:cs typeface="Times New Roman" panose="02020603050405020304" pitchFamily="18" charset="0"/>
              </a:rPr>
              <a:t>Acordarea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gradului</a:t>
            </a:r>
            <a:r>
              <a:rPr lang="en-US" sz="2800" dirty="0">
                <a:latin typeface="Times New Roman" panose="02020603050405020304" pitchFamily="18" charset="0"/>
                <a:cs typeface="Times New Roman" panose="02020603050405020304" pitchFamily="18" charset="0"/>
              </a:rPr>
              <a:t> didactic II </a:t>
            </a:r>
            <a:r>
              <a:rPr lang="en-US" sz="2800" dirty="0" err="1">
                <a:latin typeface="Times New Roman" panose="02020603050405020304" pitchFamily="18" charset="0"/>
                <a:cs typeface="Times New Roman" panose="02020603050405020304" pitchFamily="18" charset="0"/>
              </a:rPr>
              <a:t>semnifică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dobândirea</a:t>
            </a:r>
            <a:r>
              <a:rPr lang="en-US" sz="2800" dirty="0">
                <a:latin typeface="Times New Roman" panose="02020603050405020304" pitchFamily="18" charset="0"/>
                <a:cs typeface="Times New Roman" panose="02020603050405020304" pitchFamily="18" charset="0"/>
              </a:rPr>
              <a:t> de </a:t>
            </a:r>
            <a:r>
              <a:rPr lang="en-US" sz="2800" dirty="0" err="1">
                <a:latin typeface="Times New Roman" panose="02020603050405020304" pitchFamily="18" charset="0"/>
                <a:cs typeface="Times New Roman" panose="02020603050405020304" pitchFamily="18" charset="0"/>
              </a:rPr>
              <a:t>către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cadrul</a:t>
            </a:r>
            <a:r>
              <a:rPr lang="en-US" sz="2800" dirty="0">
                <a:latin typeface="Times New Roman" panose="02020603050405020304" pitchFamily="18" charset="0"/>
                <a:cs typeface="Times New Roman" panose="02020603050405020304" pitchFamily="18" charset="0"/>
              </a:rPr>
              <a:t> didactic a </a:t>
            </a:r>
            <a:r>
              <a:rPr lang="en-US" sz="2800" dirty="0" err="1">
                <a:latin typeface="Times New Roman" panose="02020603050405020304" pitchFamily="18" charset="0"/>
                <a:cs typeface="Times New Roman" panose="02020603050405020304" pitchFamily="18" charset="0"/>
              </a:rPr>
              <a:t>unui</a:t>
            </a:r>
            <a:r>
              <a:rPr lang="en-US" sz="2800" dirty="0">
                <a:latin typeface="Times New Roman" panose="02020603050405020304" pitchFamily="18" charset="0"/>
                <a:cs typeface="Times New Roman" panose="02020603050405020304" pitchFamily="18" charset="0"/>
              </a:rPr>
              <a:t> plus de </a:t>
            </a:r>
            <a:r>
              <a:rPr lang="en-US" sz="2800" dirty="0" err="1">
                <a:latin typeface="Times New Roman" panose="02020603050405020304" pitchFamily="18" charset="0"/>
                <a:cs typeface="Times New Roman" panose="02020603050405020304" pitchFamily="18" charset="0"/>
              </a:rPr>
              <a:t>profesionalizare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confirmat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prin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rezultatele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obţinute</a:t>
            </a:r>
            <a:r>
              <a:rPr lang="en-US" sz="2800" dirty="0">
                <a:latin typeface="Times New Roman" panose="02020603050405020304" pitchFamily="18" charset="0"/>
                <a:cs typeface="Times New Roman" panose="02020603050405020304" pitchFamily="18" charset="0"/>
              </a:rPr>
              <a:t> la probe special </a:t>
            </a:r>
            <a:r>
              <a:rPr lang="en-US" sz="2800" dirty="0" err="1">
                <a:latin typeface="Times New Roman" panose="02020603050405020304" pitchFamily="18" charset="0"/>
                <a:cs typeface="Times New Roman" panose="02020603050405020304" pitchFamily="18" charset="0"/>
              </a:rPr>
              <a:t>concepute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pentru</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pune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evidenţă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valoarea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adăugată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achiziţionată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intervalul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parcurs</a:t>
            </a:r>
            <a:r>
              <a:rPr lang="en-US" sz="2800" dirty="0">
                <a:latin typeface="Times New Roman" panose="02020603050405020304" pitchFamily="18" charset="0"/>
                <a:cs typeface="Times New Roman" panose="02020603050405020304" pitchFamily="18" charset="0"/>
              </a:rPr>
              <a:t> de la </a:t>
            </a:r>
            <a:r>
              <a:rPr lang="en-US" sz="2800" dirty="0" err="1">
                <a:latin typeface="Times New Roman" panose="02020603050405020304" pitchFamily="18" charset="0"/>
                <a:cs typeface="Times New Roman" panose="02020603050405020304" pitchFamily="18" charset="0"/>
              </a:rPr>
              <a:t>obţinerea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definitivării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învăţământ</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37878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599" y="609600"/>
            <a:ext cx="7130753" cy="1320800"/>
          </a:xfrm>
        </p:spPr>
        <p:txBody>
          <a:bodyPr>
            <a:normAutofit/>
          </a:bodyPr>
          <a:lstStyle/>
          <a:p>
            <a:pPr algn="ctr" eaLnBrk="1" fontAlgn="auto" hangingPunct="1">
              <a:spcAft>
                <a:spcPts val="0"/>
              </a:spcAft>
              <a:defRPr/>
            </a:pPr>
            <a:r>
              <a:rPr lang="ro-RO" sz="4000" b="1" dirty="0">
                <a:solidFill>
                  <a:schemeClr val="tx1"/>
                </a:solidFill>
                <a:latin typeface="Times New Roman" panose="02020603050405020304" pitchFamily="18" charset="0"/>
                <a:cs typeface="Times New Roman" panose="02020603050405020304" pitchFamily="18" charset="0"/>
              </a:rPr>
              <a:t>Examenul pentru obținerea gradului didactic II</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15363" name="Rectangle 3"/>
          <p:cNvSpPr>
            <a:spLocks noGrp="1" noChangeArrowheads="1"/>
          </p:cNvSpPr>
          <p:nvPr>
            <p:ph idx="1"/>
          </p:nvPr>
        </p:nvSpPr>
        <p:spPr/>
        <p:txBody>
          <a:bodyPr>
            <a:normAutofit fontScale="92500"/>
          </a:bodyPr>
          <a:lstStyle/>
          <a:p>
            <a:pPr lvl="1" algn="just" eaLnBrk="1" hangingPunct="1">
              <a:lnSpc>
                <a:spcPct val="90000"/>
              </a:lnSpc>
            </a:pPr>
            <a:r>
              <a:rPr lang="ro-RO" sz="2600" dirty="0">
                <a:latin typeface="Times New Roman" pitchFamily="18" charset="0"/>
                <a:cs typeface="Times New Roman" pitchFamily="18" charset="0"/>
              </a:rPr>
              <a:t>IC1 – cu un an înainte de depunerea dosarului (valabilă 4 ani</a:t>
            </a:r>
            <a:r>
              <a:rPr lang="en-US" sz="2600" dirty="0">
                <a:latin typeface="Times New Roman" pitchFamily="18" charset="0"/>
                <a:cs typeface="Times New Roman" pitchFamily="18" charset="0"/>
              </a:rPr>
              <a:t> de </a:t>
            </a:r>
            <a:r>
              <a:rPr lang="en-US" sz="2600" dirty="0" err="1">
                <a:latin typeface="Times New Roman" pitchFamily="18" charset="0"/>
                <a:cs typeface="Times New Roman" pitchFamily="18" charset="0"/>
              </a:rPr>
              <a:t>activitate</a:t>
            </a:r>
            <a:r>
              <a:rPr lang="ro-RO" sz="2600" dirty="0">
                <a:latin typeface="Times New Roman" pitchFamily="18" charset="0"/>
                <a:cs typeface="Times New Roman" pitchFamily="18" charset="0"/>
              </a:rPr>
              <a:t> didactică)</a:t>
            </a:r>
          </a:p>
          <a:p>
            <a:pPr lvl="1" algn="just" eaLnBrk="1" hangingPunct="1">
              <a:lnSpc>
                <a:spcPct val="90000"/>
              </a:lnSpc>
            </a:pPr>
            <a:r>
              <a:rPr lang="ro-RO" sz="2600" dirty="0">
                <a:latin typeface="Times New Roman" pitchFamily="18" charset="0"/>
                <a:cs typeface="Times New Roman" pitchFamily="18" charset="0"/>
              </a:rPr>
              <a:t>IC2 – în anul şcolar când s-a depus dosarul (valabilă 4 ani</a:t>
            </a:r>
            <a:r>
              <a:rPr lang="en-US" sz="2600" dirty="0">
                <a:latin typeface="Times New Roman" pitchFamily="18" charset="0"/>
                <a:cs typeface="Times New Roman" pitchFamily="18" charset="0"/>
              </a:rPr>
              <a:t> de </a:t>
            </a:r>
            <a:r>
              <a:rPr lang="en-US" sz="2600" dirty="0" err="1">
                <a:latin typeface="Times New Roman" pitchFamily="18" charset="0"/>
                <a:cs typeface="Times New Roman" pitchFamily="18" charset="0"/>
              </a:rPr>
              <a:t>activitate</a:t>
            </a:r>
            <a:r>
              <a:rPr lang="ro-RO" sz="2600" dirty="0">
                <a:latin typeface="Times New Roman" pitchFamily="18" charset="0"/>
                <a:cs typeface="Times New Roman" pitchFamily="18" charset="0"/>
              </a:rPr>
              <a:t> didactică)</a:t>
            </a:r>
          </a:p>
          <a:p>
            <a:pPr lvl="1" algn="just" eaLnBrk="1" hangingPunct="1">
              <a:lnSpc>
                <a:spcPct val="90000"/>
              </a:lnSpc>
            </a:pPr>
            <a:r>
              <a:rPr lang="ro-RO" sz="2600" dirty="0">
                <a:latin typeface="Times New Roman" pitchFamily="18" charset="0"/>
                <a:cs typeface="Times New Roman" pitchFamily="18" charset="0"/>
              </a:rPr>
              <a:t>IS – în anul în care se susţine examenul (valabilă 1 an)</a:t>
            </a:r>
          </a:p>
          <a:p>
            <a:pPr lvl="1" algn="just" eaLnBrk="1" hangingPunct="1">
              <a:lnSpc>
                <a:spcPct val="90000"/>
              </a:lnSpc>
            </a:pPr>
            <a:r>
              <a:rPr lang="ro-RO" sz="2600" u="sng" dirty="0">
                <a:latin typeface="Times New Roman" pitchFamily="18" charset="0"/>
                <a:cs typeface="Times New Roman" pitchFamily="18" charset="0"/>
              </a:rPr>
              <a:t>Notă:</a:t>
            </a:r>
            <a:r>
              <a:rPr lang="ro-RO" sz="2600" dirty="0">
                <a:latin typeface="Times New Roman" pitchFamily="18" charset="0"/>
                <a:cs typeface="Times New Roman" pitchFamily="18" charset="0"/>
              </a:rPr>
              <a:t> În perioada CIC / Concediu fără plată</a:t>
            </a:r>
            <a:r>
              <a:rPr lang="en-US" sz="2600" dirty="0">
                <a:latin typeface="Times New Roman" pitchFamily="18" charset="0"/>
                <a:cs typeface="Times New Roman" pitchFamily="18" charset="0"/>
              </a:rPr>
              <a:t>/</a:t>
            </a:r>
            <a:r>
              <a:rPr lang="en-US" sz="2600" dirty="0" err="1">
                <a:latin typeface="Times New Roman" pitchFamily="18" charset="0"/>
                <a:cs typeface="Times New Roman" pitchFamily="18" charset="0"/>
              </a:rPr>
              <a:t>studiu</a:t>
            </a:r>
            <a:r>
              <a:rPr lang="ro-RO" sz="2600" dirty="0">
                <a:latin typeface="Times New Roman" pitchFamily="18" charset="0"/>
                <a:cs typeface="Times New Roman" pitchFamily="18" charset="0"/>
              </a:rPr>
              <a:t> </a:t>
            </a:r>
            <a:r>
              <a:rPr lang="ro-RO" sz="2600" b="1" dirty="0">
                <a:solidFill>
                  <a:schemeClr val="tx1"/>
                </a:solidFill>
                <a:latin typeface="Times New Roman" pitchFamily="18" charset="0"/>
                <a:cs typeface="Times New Roman" pitchFamily="18" charset="0"/>
              </a:rPr>
              <a:t>NU </a:t>
            </a:r>
            <a:r>
              <a:rPr lang="ro-RO" sz="2600" dirty="0">
                <a:latin typeface="Times New Roman" pitchFamily="18" charset="0"/>
                <a:cs typeface="Times New Roman" pitchFamily="18" charset="0"/>
              </a:rPr>
              <a:t>pot fi  efectuate inspecţii.</a:t>
            </a:r>
            <a:endParaRPr lang="en-US" sz="2600" u="sng"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1F69C-2875-41CE-874F-466985AAE634}"/>
              </a:ext>
            </a:extLst>
          </p:cNvPr>
          <p:cNvSpPr>
            <a:spLocks noGrp="1"/>
          </p:cNvSpPr>
          <p:nvPr>
            <p:ph type="title"/>
          </p:nvPr>
        </p:nvSpPr>
        <p:spPr>
          <a:xfrm>
            <a:off x="395536" y="14198"/>
            <a:ext cx="7560840" cy="1320800"/>
          </a:xfrm>
        </p:spPr>
        <p:txBody>
          <a:bodyPr>
            <a:normAutofit/>
          </a:bodyPr>
          <a:lstStyle/>
          <a:p>
            <a:pPr algn="ctr"/>
            <a:r>
              <a:rPr lang="ro-RO" sz="2800" dirty="0">
                <a:solidFill>
                  <a:schemeClr val="tx2"/>
                </a:solidFill>
                <a:latin typeface="Times New Roman" panose="02020603050405020304" pitchFamily="18" charset="0"/>
                <a:cs typeface="Times New Roman" panose="02020603050405020304" pitchFamily="18" charset="0"/>
              </a:rPr>
              <a:t>GRADUL DIDACTIC II  </a:t>
            </a:r>
            <a:br>
              <a:rPr lang="ro-RO" sz="2800" dirty="0">
                <a:solidFill>
                  <a:schemeClr val="tx2"/>
                </a:solidFill>
                <a:latin typeface="Times New Roman" panose="02020603050405020304" pitchFamily="18" charset="0"/>
                <a:cs typeface="Times New Roman" panose="02020603050405020304" pitchFamily="18" charset="0"/>
              </a:rPr>
            </a:br>
            <a:r>
              <a:rPr lang="ro-RO" sz="2800" dirty="0">
                <a:solidFill>
                  <a:schemeClr val="tx2"/>
                </a:solidFill>
                <a:latin typeface="Times New Roman" panose="02020603050405020304" pitchFamily="18" charset="0"/>
                <a:cs typeface="Times New Roman" panose="02020603050405020304" pitchFamily="18" charset="0"/>
              </a:rPr>
              <a:t>SESIUNEA 202</a:t>
            </a:r>
            <a:r>
              <a:rPr lang="en-GB" sz="2800" dirty="0">
                <a:solidFill>
                  <a:schemeClr val="tx2"/>
                </a:solidFill>
                <a:latin typeface="Times New Roman" panose="02020603050405020304" pitchFamily="18" charset="0"/>
                <a:cs typeface="Times New Roman" panose="02020603050405020304" pitchFamily="18" charset="0"/>
              </a:rPr>
              <a:t>3</a:t>
            </a:r>
            <a:endParaRPr lang="en-US" sz="2800" dirty="0">
              <a:solidFill>
                <a:schemeClr val="tx2"/>
              </a:solidFill>
            </a:endParaRPr>
          </a:p>
        </p:txBody>
      </p:sp>
      <p:sp>
        <p:nvSpPr>
          <p:cNvPr id="3" name="Content Placeholder 2">
            <a:extLst>
              <a:ext uri="{FF2B5EF4-FFF2-40B4-BE49-F238E27FC236}">
                <a16:creationId xmlns:a16="http://schemas.microsoft.com/office/drawing/2014/main" id="{01A94C92-D00E-48BB-9474-212695213771}"/>
              </a:ext>
            </a:extLst>
          </p:cNvPr>
          <p:cNvSpPr>
            <a:spLocks noGrp="1"/>
          </p:cNvSpPr>
          <p:nvPr>
            <p:ph idx="1"/>
          </p:nvPr>
        </p:nvSpPr>
        <p:spPr>
          <a:xfrm>
            <a:off x="179512" y="1052736"/>
            <a:ext cx="7560840" cy="5420675"/>
          </a:xfrm>
        </p:spPr>
        <p:txBody>
          <a:bodyPr>
            <a:normAutofit fontScale="92500" lnSpcReduction="20000"/>
          </a:bodyPr>
          <a:lstStyle/>
          <a:p>
            <a:pPr algn="just"/>
            <a:r>
              <a:rPr lang="ro-RO" b="1" dirty="0">
                <a:latin typeface="Times New Roman" panose="02020603050405020304" pitchFamily="18" charset="0"/>
                <a:cs typeface="Times New Roman" panose="02020603050405020304" pitchFamily="18" charset="0"/>
              </a:rPr>
              <a:t>CONDIȚII DE ÎNSCRIERE</a:t>
            </a:r>
          </a:p>
          <a:p>
            <a:pPr algn="just"/>
            <a:r>
              <a:rPr lang="ro-RO" dirty="0">
                <a:solidFill>
                  <a:schemeClr val="tx1"/>
                </a:solidFill>
                <a:latin typeface="Times New Roman" panose="02020603050405020304" pitchFamily="18" charset="0"/>
                <a:cs typeface="Times New Roman" panose="02020603050405020304" pitchFamily="18" charset="0"/>
              </a:rPr>
              <a:t>Vechime efectivă la catedră la data de 31.08.202</a:t>
            </a:r>
            <a:r>
              <a:rPr lang="en-GB" dirty="0">
                <a:solidFill>
                  <a:schemeClr val="tx1"/>
                </a:solidFill>
                <a:latin typeface="Times New Roman" panose="02020603050405020304" pitchFamily="18" charset="0"/>
                <a:cs typeface="Times New Roman" panose="02020603050405020304" pitchFamily="18" charset="0"/>
              </a:rPr>
              <a:t>3</a:t>
            </a:r>
            <a:r>
              <a:rPr lang="ro-RO" dirty="0">
                <a:solidFill>
                  <a:schemeClr val="tx1"/>
                </a:solidFill>
                <a:latin typeface="Times New Roman" panose="02020603050405020304" pitchFamily="18" charset="0"/>
                <a:cs typeface="Times New Roman" panose="02020603050405020304" pitchFamily="18" charset="0"/>
              </a:rPr>
              <a:t> – 4 </a:t>
            </a:r>
            <a:r>
              <a:rPr lang="en-GB" dirty="0" err="1">
                <a:solidFill>
                  <a:schemeClr val="tx1"/>
                </a:solidFill>
                <a:latin typeface="Times New Roman" panose="02020603050405020304" pitchFamily="18" charset="0"/>
                <a:cs typeface="Times New Roman" panose="02020603050405020304" pitchFamily="18" charset="0"/>
              </a:rPr>
              <a:t>ani</a:t>
            </a:r>
            <a:r>
              <a:rPr lang="en-GB"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(3</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ani</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pentru</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cei</a:t>
            </a:r>
            <a:r>
              <a:rPr lang="en-GB" dirty="0">
                <a:solidFill>
                  <a:schemeClr val="tx1"/>
                </a:solidFill>
                <a:latin typeface="Times New Roman" panose="02020603050405020304" pitchFamily="18" charset="0"/>
                <a:cs typeface="Times New Roman" panose="02020603050405020304" pitchFamily="18" charset="0"/>
              </a:rPr>
              <a:t> care au </a:t>
            </a:r>
            <a:r>
              <a:rPr lang="en-GB" dirty="0" err="1">
                <a:solidFill>
                  <a:schemeClr val="tx1"/>
                </a:solidFill>
                <a:latin typeface="Times New Roman" panose="02020603050405020304" pitchFamily="18" charset="0"/>
                <a:cs typeface="Times New Roman" panose="02020603050405020304" pitchFamily="18" charset="0"/>
              </a:rPr>
              <a:t>obţinut</a:t>
            </a:r>
            <a:r>
              <a:rPr lang="en-GB" dirty="0">
                <a:solidFill>
                  <a:schemeClr val="tx1"/>
                </a:solidFill>
                <a:latin typeface="Times New Roman" panose="02020603050405020304" pitchFamily="18" charset="0"/>
                <a:cs typeface="Times New Roman" panose="02020603050405020304" pitchFamily="18" charset="0"/>
              </a:rPr>
              <a:t> nota 10 la </a:t>
            </a:r>
            <a:r>
              <a:rPr lang="en-GB" dirty="0" err="1">
                <a:solidFill>
                  <a:schemeClr val="tx1"/>
                </a:solidFill>
                <a:latin typeface="Times New Roman" panose="02020603050405020304" pitchFamily="18" charset="0"/>
                <a:cs typeface="Times New Roman" panose="02020603050405020304" pitchFamily="18" charset="0"/>
              </a:rPr>
              <a:t>definitivat</a:t>
            </a:r>
            <a:r>
              <a:rPr lang="ro-RO" dirty="0">
                <a:solidFill>
                  <a:schemeClr val="tx1"/>
                </a:solidFill>
                <a:latin typeface="Times New Roman" panose="02020603050405020304" pitchFamily="18" charset="0"/>
                <a:cs typeface="Times New Roman" panose="02020603050405020304" pitchFamily="18" charset="0"/>
              </a:rPr>
              <a:t>) de la obținerea definitivării în învățământ.</a:t>
            </a:r>
          </a:p>
          <a:p>
            <a:pPr algn="just"/>
            <a:r>
              <a:rPr lang="ro-RO" dirty="0">
                <a:solidFill>
                  <a:schemeClr val="tx1"/>
                </a:solidFill>
                <a:latin typeface="Times New Roman" panose="02020603050405020304" pitchFamily="18" charset="0"/>
                <a:cs typeface="Times New Roman" panose="02020603050405020304" pitchFamily="18" charset="0"/>
              </a:rPr>
              <a:t>Calificativul cel puțin BINE la evaluările anuale și la inspecțiile școlare din ultimii 2 ani școlari de activitate premergători înscrierii.</a:t>
            </a:r>
          </a:p>
          <a:p>
            <a:pPr algn="just"/>
            <a:r>
              <a:rPr lang="ro-RO" dirty="0">
                <a:solidFill>
                  <a:schemeClr val="tx1"/>
                </a:solidFill>
                <a:latin typeface="Times New Roman" panose="02020603050405020304" pitchFamily="18" charset="0"/>
                <a:cs typeface="Times New Roman" panose="02020603050405020304" pitchFamily="18" charset="0"/>
              </a:rPr>
              <a:t>Promovarea primei inspecții curente efectuate în anul școlar 20</a:t>
            </a:r>
            <a:r>
              <a:rPr lang="en-GB" dirty="0">
                <a:solidFill>
                  <a:schemeClr val="tx1"/>
                </a:solidFill>
                <a:latin typeface="Times New Roman" panose="02020603050405020304" pitchFamily="18" charset="0"/>
                <a:cs typeface="Times New Roman" panose="02020603050405020304" pitchFamily="18" charset="0"/>
              </a:rPr>
              <a:t>20</a:t>
            </a:r>
            <a:r>
              <a:rPr lang="ro-RO" dirty="0">
                <a:solidFill>
                  <a:schemeClr val="tx1"/>
                </a:solidFill>
                <a:latin typeface="Times New Roman" panose="02020603050405020304" pitchFamily="18" charset="0"/>
                <a:cs typeface="Times New Roman" panose="02020603050405020304" pitchFamily="18" charset="0"/>
              </a:rPr>
              <a:t>-202</a:t>
            </a:r>
            <a:r>
              <a:rPr lang="en-GB" dirty="0">
                <a:solidFill>
                  <a:schemeClr val="tx1"/>
                </a:solidFill>
                <a:latin typeface="Times New Roman" panose="02020603050405020304" pitchFamily="18" charset="0"/>
                <a:cs typeface="Times New Roman" panose="02020603050405020304" pitchFamily="18" charset="0"/>
              </a:rPr>
              <a:t>1</a:t>
            </a:r>
            <a:r>
              <a:rPr lang="ro-RO" dirty="0">
                <a:solidFill>
                  <a:schemeClr val="tx1"/>
                </a:solidFill>
                <a:latin typeface="Times New Roman" panose="02020603050405020304" pitchFamily="18" charset="0"/>
                <a:cs typeface="Times New Roman" panose="02020603050405020304" pitchFamily="18" charset="0"/>
              </a:rPr>
              <a:t>, cu cel puțin calificativul BINE.</a:t>
            </a:r>
          </a:p>
          <a:p>
            <a:pPr algn="just"/>
            <a:r>
              <a:rPr lang="ro-RO" dirty="0">
                <a:solidFill>
                  <a:schemeClr val="tx1"/>
                </a:solidFill>
                <a:latin typeface="Times New Roman" panose="02020603050405020304" pitchFamily="18" charset="0"/>
                <a:cs typeface="Times New Roman" panose="02020603050405020304" pitchFamily="18" charset="0"/>
              </a:rPr>
              <a:t>Recomandarea Consiliului profesoral al unității de învățământ în care este încadrat sau/și în care și-a desfășurat activitatea în ultimii 2 ani școlari de activitate premergători înscrierii.</a:t>
            </a:r>
          </a:p>
          <a:p>
            <a:pPr algn="just"/>
            <a:r>
              <a:rPr lang="ro-RO" dirty="0">
                <a:solidFill>
                  <a:schemeClr val="tx1"/>
                </a:solidFill>
                <a:latin typeface="Times New Roman" panose="02020603050405020304" pitchFamily="18" charset="0"/>
                <a:cs typeface="Times New Roman" panose="02020603050405020304" pitchFamily="18" charset="0"/>
              </a:rPr>
              <a:t>ACTIVITĂȚI</a:t>
            </a:r>
          </a:p>
          <a:p>
            <a:pPr algn="just"/>
            <a:r>
              <a:rPr lang="ro-RO" dirty="0">
                <a:solidFill>
                  <a:schemeClr val="tx1"/>
                </a:solidFill>
                <a:latin typeface="Times New Roman" panose="02020603050405020304" pitchFamily="18" charset="0"/>
                <a:cs typeface="Times New Roman" panose="02020603050405020304" pitchFamily="18" charset="0"/>
              </a:rPr>
              <a:t>Susținerea IC1 – 20</a:t>
            </a:r>
            <a:r>
              <a:rPr lang="en-GB" dirty="0">
                <a:solidFill>
                  <a:schemeClr val="tx1"/>
                </a:solidFill>
                <a:latin typeface="Times New Roman" panose="02020603050405020304" pitchFamily="18" charset="0"/>
                <a:cs typeface="Times New Roman" panose="02020603050405020304" pitchFamily="18" charset="0"/>
              </a:rPr>
              <a:t>20</a:t>
            </a:r>
            <a:r>
              <a:rPr lang="ro-RO" dirty="0">
                <a:solidFill>
                  <a:schemeClr val="tx1"/>
                </a:solidFill>
                <a:latin typeface="Times New Roman" panose="02020603050405020304" pitchFamily="18" charset="0"/>
                <a:cs typeface="Times New Roman" panose="02020603050405020304" pitchFamily="18" charset="0"/>
              </a:rPr>
              <a:t>-202</a:t>
            </a:r>
            <a:r>
              <a:rPr lang="en-GB" dirty="0">
                <a:solidFill>
                  <a:schemeClr val="tx1"/>
                </a:solidFill>
                <a:latin typeface="Times New Roman" panose="02020603050405020304" pitchFamily="18" charset="0"/>
                <a:cs typeface="Times New Roman" panose="02020603050405020304" pitchFamily="18" charset="0"/>
              </a:rPr>
              <a:t>1</a:t>
            </a:r>
            <a:endParaRPr lang="ro-RO" dirty="0">
              <a:solidFill>
                <a:schemeClr val="tx1"/>
              </a:solidFill>
              <a:latin typeface="Times New Roman" panose="02020603050405020304" pitchFamily="18" charset="0"/>
              <a:cs typeface="Times New Roman" panose="02020603050405020304" pitchFamily="18" charset="0"/>
            </a:endParaRPr>
          </a:p>
          <a:p>
            <a:pPr algn="just"/>
            <a:r>
              <a:rPr lang="ro-RO" dirty="0">
                <a:solidFill>
                  <a:schemeClr val="tx1"/>
                </a:solidFill>
                <a:latin typeface="Times New Roman" panose="02020603050405020304" pitchFamily="18" charset="0"/>
                <a:cs typeface="Times New Roman" panose="02020603050405020304" pitchFamily="18" charset="0"/>
              </a:rPr>
              <a:t>Depunerea dosarului de înscriere </a:t>
            </a:r>
            <a:r>
              <a:rPr lang="en-GB" dirty="0" err="1">
                <a:solidFill>
                  <a:schemeClr val="tx1"/>
                </a:solidFill>
                <a:latin typeface="Times New Roman" panose="02020603050405020304" pitchFamily="18" charset="0"/>
                <a:cs typeface="Times New Roman" panose="02020603050405020304" pitchFamily="18" charset="0"/>
              </a:rPr>
              <a:t>şi</a:t>
            </a:r>
            <a:r>
              <a:rPr lang="en-GB"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Susținerea IC2 – </a:t>
            </a:r>
            <a:r>
              <a:rPr lang="en-GB" dirty="0">
                <a:solidFill>
                  <a:schemeClr val="tx1"/>
                </a:solidFill>
                <a:latin typeface="Times New Roman" panose="02020603050405020304" pitchFamily="18" charset="0"/>
                <a:cs typeface="Times New Roman" panose="02020603050405020304" pitchFamily="18" charset="0"/>
              </a:rPr>
              <a:t>2021-2022</a:t>
            </a:r>
            <a:endParaRPr lang="en-US" dirty="0">
              <a:solidFill>
                <a:schemeClr val="tx1"/>
              </a:solidFill>
              <a:latin typeface="Times New Roman" panose="02020603050405020304" pitchFamily="18" charset="0"/>
              <a:cs typeface="Times New Roman" panose="02020603050405020304" pitchFamily="18" charset="0"/>
            </a:endParaRPr>
          </a:p>
          <a:p>
            <a:pPr algn="just"/>
            <a:r>
              <a:rPr lang="en-US" dirty="0">
                <a:solidFill>
                  <a:schemeClr val="tx1"/>
                </a:solidFill>
                <a:latin typeface="Times New Roman" panose="02020603050405020304" pitchFamily="18" charset="0"/>
                <a:cs typeface="Times New Roman" panose="02020603050405020304" pitchFamily="18" charset="0"/>
              </a:rPr>
              <a:t>Sus</a:t>
            </a:r>
            <a:r>
              <a:rPr lang="ro-RO" dirty="0">
                <a:solidFill>
                  <a:schemeClr val="tx1"/>
                </a:solidFill>
                <a:latin typeface="Times New Roman" panose="02020603050405020304" pitchFamily="18" charset="0"/>
                <a:cs typeface="Times New Roman" panose="02020603050405020304" pitchFamily="18" charset="0"/>
              </a:rPr>
              <a:t>ț</a:t>
            </a:r>
            <a:r>
              <a:rPr lang="en-US" dirty="0" err="1">
                <a:solidFill>
                  <a:schemeClr val="tx1"/>
                </a:solidFill>
                <a:latin typeface="Times New Roman" panose="02020603050405020304" pitchFamily="18" charset="0"/>
                <a:cs typeface="Times New Roman" panose="02020603050405020304" pitchFamily="18" charset="0"/>
              </a:rPr>
              <a:t>inerea</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IS și a examenului în anul școlar 202</a:t>
            </a:r>
            <a:r>
              <a:rPr lang="en-GB" dirty="0">
                <a:solidFill>
                  <a:schemeClr val="tx1"/>
                </a:solidFill>
                <a:latin typeface="Times New Roman" panose="02020603050405020304" pitchFamily="18" charset="0"/>
                <a:cs typeface="Times New Roman" panose="02020603050405020304" pitchFamily="18" charset="0"/>
              </a:rPr>
              <a:t>2-</a:t>
            </a:r>
            <a:r>
              <a:rPr lang="ro-RO" dirty="0">
                <a:solidFill>
                  <a:schemeClr val="tx1"/>
                </a:solidFill>
                <a:latin typeface="Times New Roman" panose="02020603050405020304" pitchFamily="18" charset="0"/>
                <a:cs typeface="Times New Roman" panose="02020603050405020304" pitchFamily="18" charset="0"/>
              </a:rPr>
              <a:t>202</a:t>
            </a:r>
            <a:r>
              <a:rPr lang="en-GB" dirty="0">
                <a:solidFill>
                  <a:schemeClr val="tx1"/>
                </a:solidFill>
                <a:latin typeface="Times New Roman" panose="02020603050405020304" pitchFamily="18" charset="0"/>
                <a:cs typeface="Times New Roman" panose="02020603050405020304" pitchFamily="18" charset="0"/>
              </a:rPr>
              <a:t>3</a:t>
            </a:r>
          </a:p>
          <a:p>
            <a:pPr algn="just"/>
            <a:r>
              <a:rPr lang="ro-RO" dirty="0">
                <a:solidFill>
                  <a:schemeClr val="tx1"/>
                </a:solidFill>
                <a:latin typeface="Times New Roman" panose="02020603050405020304" pitchFamily="18" charset="0"/>
                <a:cs typeface="Times New Roman" panose="02020603050405020304" pitchFamily="18" charset="0"/>
              </a:rPr>
              <a:t>La inspecţia specială poate asista directorul unităţii şcolare / responsabilul comisiei metodice din unitatea şcolară în care se desfăşoară inspecţia.</a:t>
            </a:r>
          </a:p>
          <a:p>
            <a:pPr algn="just"/>
            <a:r>
              <a:rPr lang="ro-RO" dirty="0">
                <a:solidFill>
                  <a:schemeClr val="tx1"/>
                </a:solidFill>
                <a:latin typeface="Times New Roman" panose="02020603050405020304" pitchFamily="18" charset="0"/>
                <a:cs typeface="Times New Roman" panose="02020603050405020304" pitchFamily="18" charset="0"/>
              </a:rPr>
              <a:t>Acesta poate să facă observaţii şi aprecieri privind activităţile didactice asistate, dar NU acordă notă. </a:t>
            </a:r>
          </a:p>
          <a:p>
            <a:pPr algn="just"/>
            <a:endParaRPr lang="ro-RO" b="1" dirty="0">
              <a:solidFill>
                <a:schemeClr val="tx1"/>
              </a:solidFill>
              <a:latin typeface="Times New Roman" panose="02020603050405020304" pitchFamily="18" charset="0"/>
              <a:cs typeface="Times New Roman" panose="02020603050405020304" pitchFamily="18" charset="0"/>
            </a:endParaRPr>
          </a:p>
          <a:p>
            <a:endParaRPr lang="ro-RO" b="1" dirty="0">
              <a:solidFill>
                <a:schemeClr val="tx1"/>
              </a:solidFill>
            </a:endParaRPr>
          </a:p>
          <a:p>
            <a:endParaRPr lang="ro-RO" dirty="0">
              <a:solidFill>
                <a:schemeClr val="tx1"/>
              </a:solidFill>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794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8A0A7C-8092-4FC1-8896-809BEAA7B158}"/>
              </a:ext>
            </a:extLst>
          </p:cNvPr>
          <p:cNvSpPr>
            <a:spLocks noGrp="1"/>
          </p:cNvSpPr>
          <p:nvPr>
            <p:ph idx="1"/>
          </p:nvPr>
        </p:nvSpPr>
        <p:spPr/>
        <p:txBody>
          <a:bodyPr>
            <a:normAutofit/>
          </a:bodyPr>
          <a:lstStyle/>
          <a:p>
            <a:pPr algn="just"/>
            <a:r>
              <a:rPr lang="en-US" sz="2800" dirty="0" err="1">
                <a:latin typeface="Times New Roman" panose="02020603050405020304" pitchFamily="18" charset="0"/>
                <a:cs typeface="Times New Roman" panose="02020603050405020304" pitchFamily="18" charset="0"/>
              </a:rPr>
              <a:t>Acordarea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gradului</a:t>
            </a:r>
            <a:r>
              <a:rPr lang="en-US" sz="2800" dirty="0">
                <a:latin typeface="Times New Roman" panose="02020603050405020304" pitchFamily="18" charset="0"/>
                <a:cs typeface="Times New Roman" panose="02020603050405020304" pitchFamily="18" charset="0"/>
              </a:rPr>
              <a:t> didactic I </a:t>
            </a:r>
            <a:r>
              <a:rPr lang="en-US" sz="2800" dirty="0" err="1">
                <a:latin typeface="Times New Roman" panose="02020603050405020304" pitchFamily="18" charset="0"/>
                <a:cs typeface="Times New Roman" panose="02020603050405020304" pitchFamily="18" charset="0"/>
              </a:rPr>
              <a:t>semnifică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dobândirea</a:t>
            </a:r>
            <a:r>
              <a:rPr lang="en-US" sz="2800" dirty="0">
                <a:latin typeface="Times New Roman" panose="02020603050405020304" pitchFamily="18" charset="0"/>
                <a:cs typeface="Times New Roman" panose="02020603050405020304" pitchFamily="18" charset="0"/>
              </a:rPr>
              <a:t> de </a:t>
            </a:r>
            <a:r>
              <a:rPr lang="en-US" sz="2800" dirty="0" err="1">
                <a:latin typeface="Times New Roman" panose="02020603050405020304" pitchFamily="18" charset="0"/>
                <a:cs typeface="Times New Roman" panose="02020603050405020304" pitchFamily="18" charset="0"/>
              </a:rPr>
              <a:t>către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cadrul</a:t>
            </a:r>
            <a:r>
              <a:rPr lang="en-US" sz="2800" dirty="0">
                <a:latin typeface="Times New Roman" panose="02020603050405020304" pitchFamily="18" charset="0"/>
                <a:cs typeface="Times New Roman" panose="02020603050405020304" pitchFamily="18" charset="0"/>
              </a:rPr>
              <a:t> didactic a </a:t>
            </a:r>
            <a:r>
              <a:rPr lang="en-US" sz="2800" dirty="0" err="1">
                <a:latin typeface="Times New Roman" panose="02020603050405020304" pitchFamily="18" charset="0"/>
                <a:cs typeface="Times New Roman" panose="02020603050405020304" pitchFamily="18" charset="0"/>
              </a:rPr>
              <a:t>unui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nivel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înalt</a:t>
            </a:r>
            <a:r>
              <a:rPr lang="en-US" sz="2800" dirty="0">
                <a:latin typeface="Times New Roman" panose="02020603050405020304" pitchFamily="18" charset="0"/>
                <a:cs typeface="Times New Roman" panose="02020603050405020304" pitchFamily="18" charset="0"/>
              </a:rPr>
              <a:t> de </a:t>
            </a:r>
            <a:r>
              <a:rPr lang="en-US" sz="2800" dirty="0" err="1">
                <a:latin typeface="Times New Roman" panose="02020603050405020304" pitchFamily="18" charset="0"/>
                <a:cs typeface="Times New Roman" panose="02020603050405020304" pitchFamily="18" charset="0"/>
              </a:rPr>
              <a:t>maturitate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profesională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expertiză</a:t>
            </a:r>
            <a:r>
              <a:rPr lang="en-US" sz="2800" dirty="0">
                <a:latin typeface="Times New Roman" panose="02020603050405020304" pitchFamily="18" charset="0"/>
                <a:cs typeface="Times New Roman" panose="02020603050405020304" pitchFamily="18" charset="0"/>
              </a:rPr>
              <a:t>, care </a:t>
            </a:r>
            <a:r>
              <a:rPr lang="en-US" sz="2800" dirty="0" err="1">
                <a:latin typeface="Times New Roman" panose="02020603050405020304" pitchFamily="18" charset="0"/>
                <a:cs typeface="Times New Roman" panose="02020603050405020304" pitchFamily="18" charset="0"/>
              </a:rPr>
              <a:t>îl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recomandă</a:t>
            </a:r>
            <a:r>
              <a:rPr lang="en-US" sz="2800" dirty="0">
                <a:latin typeface="Times New Roman" panose="02020603050405020304" pitchFamily="18" charset="0"/>
                <a:cs typeface="Times New Roman" panose="02020603050405020304" pitchFamily="18" charset="0"/>
              </a:rPr>
              <a:t> ca pe un </a:t>
            </a:r>
            <a:r>
              <a:rPr lang="en-US" sz="2800" dirty="0" err="1">
                <a:latin typeface="Times New Roman" panose="02020603050405020304" pitchFamily="18" charset="0"/>
                <a:cs typeface="Times New Roman" panose="02020603050405020304" pitchFamily="18" charset="0"/>
              </a:rPr>
              <a:t>furnizor</a:t>
            </a:r>
            <a:r>
              <a:rPr lang="en-US" sz="2800" dirty="0">
                <a:latin typeface="Times New Roman" panose="02020603050405020304" pitchFamily="18" charset="0"/>
                <a:cs typeface="Times New Roman" panose="02020603050405020304" pitchFamily="18" charset="0"/>
              </a:rPr>
              <a:t> de </a:t>
            </a:r>
            <a:r>
              <a:rPr lang="en-US" sz="2800" dirty="0" err="1">
                <a:latin typeface="Times New Roman" panose="02020603050405020304" pitchFamily="18" charset="0"/>
                <a:cs typeface="Times New Roman" panose="02020603050405020304" pitchFamily="18" charset="0"/>
              </a:rPr>
              <a:t>bune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practici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mediul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educaţional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şcolar</a:t>
            </a:r>
            <a:r>
              <a:rPr lang="en-US" sz="2800" dirty="0">
                <a:latin typeface="Times New Roman" panose="02020603050405020304" pitchFamily="18" charset="0"/>
                <a:cs typeface="Times New Roman" panose="02020603050405020304" pitchFamily="18" charset="0"/>
              </a:rPr>
              <a:t>.</a:t>
            </a:r>
          </a:p>
        </p:txBody>
      </p:sp>
      <p:sp>
        <p:nvSpPr>
          <p:cNvPr id="4" name="Title 1">
            <a:extLst>
              <a:ext uri="{FF2B5EF4-FFF2-40B4-BE49-F238E27FC236}">
                <a16:creationId xmlns:a16="http://schemas.microsoft.com/office/drawing/2014/main" id="{9C0DA747-F8D6-4F77-AE73-93596D3F5AFD}"/>
              </a:ext>
            </a:extLst>
          </p:cNvPr>
          <p:cNvSpPr>
            <a:spLocks noGrp="1"/>
          </p:cNvSpPr>
          <p:nvPr>
            <p:ph type="title"/>
          </p:nvPr>
        </p:nvSpPr>
        <p:spPr>
          <a:xfrm>
            <a:off x="827584" y="548680"/>
            <a:ext cx="6348413" cy="1320800"/>
          </a:xfrm>
        </p:spPr>
        <p:txBody>
          <a:bodyPr/>
          <a:lstStyle/>
          <a:p>
            <a:r>
              <a:rPr lang="en-US" dirty="0" err="1">
                <a:solidFill>
                  <a:schemeClr val="tx1"/>
                </a:solidFill>
                <a:latin typeface="Times New Roman" panose="02020603050405020304" pitchFamily="18" charset="0"/>
                <a:cs typeface="Times New Roman" panose="02020603050405020304" pitchFamily="18" charset="0"/>
              </a:rPr>
              <a:t>Evoluţia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în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cariera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didactică</a:t>
            </a:r>
            <a:br>
              <a:rPr lang="ro-RO" dirty="0">
                <a:solidFill>
                  <a:schemeClr val="tx1"/>
                </a:solidFill>
                <a:latin typeface="Times New Roman" panose="02020603050405020304" pitchFamily="18" charset="0"/>
                <a:cs typeface="Times New Roman" panose="02020603050405020304" pitchFamily="18" charset="0"/>
              </a:rPr>
            </a:br>
            <a:r>
              <a:rPr lang="en-US" dirty="0" err="1">
                <a:solidFill>
                  <a:schemeClr val="tx1"/>
                </a:solidFill>
                <a:latin typeface="Times New Roman" panose="02020603050405020304" pitchFamily="18" charset="0"/>
                <a:cs typeface="Times New Roman" panose="02020603050405020304" pitchFamily="18" charset="0"/>
              </a:rPr>
              <a:t>Acordarea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gradului</a:t>
            </a:r>
            <a:r>
              <a:rPr lang="en-US" dirty="0">
                <a:solidFill>
                  <a:schemeClr val="tx1"/>
                </a:solidFill>
                <a:latin typeface="Times New Roman" panose="02020603050405020304" pitchFamily="18" charset="0"/>
                <a:cs typeface="Times New Roman" panose="02020603050405020304" pitchFamily="18" charset="0"/>
              </a:rPr>
              <a:t> didactic I </a:t>
            </a:r>
          </a:p>
        </p:txBody>
      </p:sp>
    </p:spTree>
    <p:extLst>
      <p:ext uri="{BB962C8B-B14F-4D97-AF65-F5344CB8AC3E}">
        <p14:creationId xmlns:p14="http://schemas.microsoft.com/office/powerpoint/2010/main" val="488039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60648"/>
            <a:ext cx="8229600" cy="1143000"/>
          </a:xfrm>
        </p:spPr>
        <p:txBody>
          <a:bodyPr>
            <a:noAutofit/>
          </a:bodyPr>
          <a:lstStyle/>
          <a:p>
            <a:pPr algn="ctr" eaLnBrk="1" fontAlgn="auto" hangingPunct="1">
              <a:spcAft>
                <a:spcPts val="0"/>
              </a:spcAft>
              <a:defRPr/>
            </a:pPr>
            <a:r>
              <a:rPr lang="ro-RO" sz="3200" b="1" dirty="0">
                <a:solidFill>
                  <a:schemeClr val="tx1"/>
                </a:solidFill>
                <a:latin typeface="Times New Roman" panose="02020603050405020304" pitchFamily="18" charset="0"/>
                <a:cs typeface="Times New Roman" panose="02020603050405020304" pitchFamily="18" charset="0"/>
              </a:rPr>
              <a:t>Examenul pentru obținerea gradului didactic I</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19459" name="Rectangle 3"/>
          <p:cNvSpPr>
            <a:spLocks noGrp="1" noChangeArrowheads="1"/>
          </p:cNvSpPr>
          <p:nvPr>
            <p:ph idx="1"/>
          </p:nvPr>
        </p:nvSpPr>
        <p:spPr>
          <a:xfrm>
            <a:off x="179512" y="1556792"/>
            <a:ext cx="8229600" cy="4048125"/>
          </a:xfrm>
        </p:spPr>
        <p:txBody>
          <a:bodyPr>
            <a:noAutofit/>
          </a:bodyPr>
          <a:lstStyle/>
          <a:p>
            <a:pPr eaLnBrk="1" hangingPunct="1">
              <a:lnSpc>
                <a:spcPct val="90000"/>
              </a:lnSpc>
            </a:pPr>
            <a:r>
              <a:rPr lang="ro-RO" sz="2600" dirty="0">
                <a:latin typeface="Times New Roman" pitchFamily="18" charset="0"/>
                <a:cs typeface="Times New Roman" pitchFamily="18" charset="0"/>
              </a:rPr>
              <a:t>Se efectuează :</a:t>
            </a:r>
          </a:p>
          <a:p>
            <a:pPr lvl="1" eaLnBrk="1" hangingPunct="1">
              <a:lnSpc>
                <a:spcPct val="90000"/>
              </a:lnSpc>
            </a:pPr>
            <a:r>
              <a:rPr lang="ro-RO" sz="2600" dirty="0">
                <a:latin typeface="Times New Roman" pitchFamily="18" charset="0"/>
                <a:cs typeface="Times New Roman" pitchFamily="18" charset="0"/>
              </a:rPr>
              <a:t>2 inspecţii curente;</a:t>
            </a:r>
          </a:p>
          <a:p>
            <a:pPr lvl="1" algn="just" eaLnBrk="1" hangingPunct="1">
              <a:lnSpc>
                <a:spcPct val="90000"/>
              </a:lnSpc>
            </a:pPr>
            <a:r>
              <a:rPr lang="ro-RO" sz="2600" dirty="0">
                <a:latin typeface="Times New Roman" pitchFamily="18" charset="0"/>
                <a:cs typeface="Times New Roman" pitchFamily="18" charset="0"/>
              </a:rPr>
              <a:t>IC1 – cu un an înainte de depunerea dosarului</a:t>
            </a:r>
            <a:r>
              <a:rPr lang="en-US" sz="2600" dirty="0">
                <a:latin typeface="Times New Roman" pitchFamily="18" charset="0"/>
                <a:cs typeface="Times New Roman" pitchFamily="18" charset="0"/>
              </a:rPr>
              <a:t> de </a:t>
            </a:r>
            <a:r>
              <a:rPr lang="ro-RO" sz="2600" dirty="0">
                <a:latin typeface="Times New Roman" pitchFamily="18" charset="0"/>
                <a:cs typeface="Times New Roman" pitchFamily="18" charset="0"/>
              </a:rPr>
              <a:t>înscriere (valabilă 4 ani de activitate);</a:t>
            </a:r>
          </a:p>
          <a:p>
            <a:pPr lvl="1" algn="just" eaLnBrk="1" hangingPunct="1">
              <a:lnSpc>
                <a:spcPct val="90000"/>
              </a:lnSpc>
            </a:pPr>
            <a:r>
              <a:rPr lang="ro-RO" sz="2600" dirty="0">
                <a:latin typeface="Times New Roman" pitchFamily="18" charset="0"/>
                <a:cs typeface="Times New Roman" pitchFamily="18" charset="0"/>
              </a:rPr>
              <a:t>IC2 – după admiterea la colocviu până la data de 31 mai a anului școlar următor (valabilă 4 ani de activitate);</a:t>
            </a:r>
          </a:p>
          <a:p>
            <a:pPr lvl="1" algn="just">
              <a:lnSpc>
                <a:spcPct val="90000"/>
              </a:lnSpc>
            </a:pPr>
            <a:r>
              <a:rPr lang="ro-RO" sz="2600" dirty="0">
                <a:latin typeface="Times New Roman" pitchFamily="18" charset="0"/>
                <a:cs typeface="Times New Roman" pitchFamily="18" charset="0"/>
              </a:rPr>
              <a:t>Inspecţia specială</a:t>
            </a:r>
            <a:r>
              <a:rPr lang="en-US" sz="2600" dirty="0">
                <a:latin typeface="Times New Roman" pitchFamily="18" charset="0"/>
                <a:cs typeface="Times New Roman" pitchFamily="18" charset="0"/>
              </a:rPr>
              <a:t> </a:t>
            </a:r>
            <a:r>
              <a:rPr lang="ro-RO" sz="2600" dirty="0">
                <a:latin typeface="Times New Roman" pitchFamily="18" charset="0"/>
                <a:cs typeface="Times New Roman" pitchFamily="18" charset="0"/>
              </a:rPr>
              <a:t>– în </a:t>
            </a:r>
            <a:r>
              <a:rPr lang="en-US" sz="2600" dirty="0" err="1">
                <a:latin typeface="Times New Roman" pitchFamily="18" charset="0"/>
                <a:cs typeface="Times New Roman" pitchFamily="18" charset="0"/>
              </a:rPr>
              <a:t>ziua</a:t>
            </a:r>
            <a:r>
              <a:rPr lang="ro-RO" sz="2600" dirty="0">
                <a:latin typeface="Times New Roman" pitchFamily="18" charset="0"/>
                <a:cs typeface="Times New Roman" pitchFamily="18" charset="0"/>
              </a:rPr>
              <a:t> în care se susţine lucrarea metodico-științifică;</a:t>
            </a:r>
          </a:p>
          <a:p>
            <a:pPr lvl="1" algn="just" eaLnBrk="1" hangingPunct="1">
              <a:lnSpc>
                <a:spcPct val="90000"/>
              </a:lnSpc>
            </a:pPr>
            <a:r>
              <a:rPr lang="ro-RO" sz="2600" u="sng" dirty="0">
                <a:latin typeface="Times New Roman" pitchFamily="18" charset="0"/>
                <a:cs typeface="Times New Roman" pitchFamily="18" charset="0"/>
              </a:rPr>
              <a:t>Notă:</a:t>
            </a:r>
            <a:r>
              <a:rPr lang="ro-RO" sz="2600" dirty="0">
                <a:latin typeface="Times New Roman" pitchFamily="18" charset="0"/>
                <a:cs typeface="Times New Roman" pitchFamily="18" charset="0"/>
              </a:rPr>
              <a:t> În perioada CIC / Concediu fără plată </a:t>
            </a:r>
            <a:r>
              <a:rPr lang="ro-RO" sz="2600" b="1" u="sng" dirty="0">
                <a:solidFill>
                  <a:srgbClr val="FF0000"/>
                </a:solidFill>
                <a:latin typeface="Times New Roman" pitchFamily="18" charset="0"/>
                <a:cs typeface="Times New Roman" pitchFamily="18" charset="0"/>
              </a:rPr>
              <a:t>NU</a:t>
            </a:r>
            <a:r>
              <a:rPr lang="ro-RO" sz="2600" dirty="0">
                <a:latin typeface="Times New Roman" pitchFamily="18" charset="0"/>
                <a:cs typeface="Times New Roman" pitchFamily="18" charset="0"/>
              </a:rPr>
              <a:t> pot fi  efectuate inspecţii.</a:t>
            </a:r>
            <a:endParaRPr lang="en-US" sz="26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42844" y="142852"/>
            <a:ext cx="8640960" cy="765868"/>
          </a:xfrm>
        </p:spPr>
        <p:txBody>
          <a:bodyPr>
            <a:noAutofit/>
          </a:bodyPr>
          <a:lstStyle/>
          <a:p>
            <a:pPr algn="ctr" eaLnBrk="1" hangingPunct="1">
              <a:defRPr/>
            </a:pPr>
            <a:r>
              <a:rPr lang="ro-RO" sz="3200" b="1" dirty="0">
                <a:solidFill>
                  <a:schemeClr val="tx1"/>
                </a:solidFill>
                <a:latin typeface="Times New Roman" panose="02020603050405020304" pitchFamily="18" charset="0"/>
                <a:cs typeface="Times New Roman" panose="02020603050405020304" pitchFamily="18" charset="0"/>
              </a:rPr>
              <a:t>Examenul pentru obținerea gradului didactic I</a:t>
            </a:r>
            <a:br>
              <a:rPr lang="ro-RO" sz="3200" b="1" dirty="0">
                <a:solidFill>
                  <a:schemeClr val="tx1"/>
                </a:solidFill>
                <a:latin typeface="Times New Roman" panose="02020603050405020304" pitchFamily="18" charset="0"/>
                <a:cs typeface="Times New Roman" panose="02020603050405020304" pitchFamily="18" charset="0"/>
              </a:rPr>
            </a:b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23555" name="Rectangle 3"/>
          <p:cNvSpPr>
            <a:spLocks noGrp="1" noChangeArrowheads="1"/>
          </p:cNvSpPr>
          <p:nvPr>
            <p:ph idx="1"/>
          </p:nvPr>
        </p:nvSpPr>
        <p:spPr>
          <a:xfrm>
            <a:off x="348524" y="1052736"/>
            <a:ext cx="8229600" cy="5306362"/>
          </a:xfrm>
        </p:spPr>
        <p:txBody>
          <a:bodyPr>
            <a:noAutofit/>
          </a:bodyPr>
          <a:lstStyle/>
          <a:p>
            <a:pPr lvl="0" algn="just"/>
            <a:r>
              <a:rPr lang="ro-RO" sz="2000" dirty="0">
                <a:latin typeface="Times New Roman" pitchFamily="18" charset="0"/>
                <a:cs typeface="Times New Roman" pitchFamily="18" charset="0"/>
              </a:rPr>
              <a:t>Inspecția specială din cadrul examenului pentru obținerea/echivalarea gradului didactic I precum și susținerea lurării metodico/științifice în cadrul examenului pentru acordarea gradului didactic I se realizează în </a:t>
            </a:r>
            <a:r>
              <a:rPr lang="ro-RO" sz="2000" b="1" dirty="0">
                <a:latin typeface="Times New Roman" pitchFamily="18" charset="0"/>
                <a:cs typeface="Times New Roman" pitchFamily="18" charset="0"/>
              </a:rPr>
              <a:t>sistem online,</a:t>
            </a:r>
            <a:r>
              <a:rPr lang="ro-RO" sz="2000" dirty="0">
                <a:latin typeface="Times New Roman" pitchFamily="18" charset="0"/>
                <a:cs typeface="Times New Roman" pitchFamily="18" charset="0"/>
              </a:rPr>
              <a:t> având în vedere atât specificul organizării și desfășurării cât și finalitățile acestor activități didactice. Elevii și cadrul didactic inspectat participă la cursuri în cadrul unității de învățământ - in situ.</a:t>
            </a:r>
            <a:endParaRPr lang="en-GB" sz="2000" b="1" dirty="0">
              <a:latin typeface="Times New Roman" pitchFamily="18" charset="0"/>
              <a:cs typeface="Times New Roman" pitchFamily="18" charset="0"/>
            </a:endParaRPr>
          </a:p>
          <a:p>
            <a:pPr lvl="0" algn="just"/>
            <a:r>
              <a:rPr lang="ro-RO" sz="2000" dirty="0">
                <a:latin typeface="Times New Roman" pitchFamily="18" charset="0"/>
                <a:cs typeface="Times New Roman" pitchFamily="18" charset="0"/>
              </a:rPr>
              <a:t>Planificarea susținerii inspecției speciale și a lucrării metodico-științifice se realizează de către centrul de perfecționare, cu acordul candidatului și al membrilor comisiei de examen.</a:t>
            </a:r>
            <a:endParaRPr lang="en-GB" sz="2000" b="1" dirty="0">
              <a:latin typeface="Times New Roman" pitchFamily="18" charset="0"/>
              <a:cs typeface="Times New Roman" pitchFamily="18" charset="0"/>
            </a:endParaRPr>
          </a:p>
          <a:p>
            <a:pPr algn="just" eaLnBrk="1" hangingPunct="1">
              <a:lnSpc>
                <a:spcPct val="80000"/>
              </a:lnSpc>
            </a:pPr>
            <a:r>
              <a:rPr lang="ro-RO" sz="2000" dirty="0">
                <a:latin typeface="Times New Roman" pitchFamily="18" charset="0"/>
                <a:cs typeface="Times New Roman" pitchFamily="18" charset="0"/>
              </a:rPr>
              <a:t>Locul, data şi ora la care se organizează şedinţa publică de susţinere a lucrării metodico-ştiinţifice se anunţă în unitatea de învăţământ de către conducerea unităţii respective.</a:t>
            </a:r>
          </a:p>
          <a:p>
            <a:pPr algn="just" eaLnBrk="1" hangingPunct="1">
              <a:lnSpc>
                <a:spcPct val="90000"/>
              </a:lnSpc>
            </a:pPr>
            <a:r>
              <a:rPr lang="vi-VN" sz="2000" dirty="0">
                <a:latin typeface="Times New Roman" pitchFamily="18" charset="0"/>
                <a:cs typeface="Times New Roman" pitchFamily="18" charset="0"/>
              </a:rPr>
              <a:t>Nota minimă de promovare a</a:t>
            </a:r>
            <a:r>
              <a:rPr lang="ro-RO" sz="2000" dirty="0">
                <a:latin typeface="Times New Roman" pitchFamily="18" charset="0"/>
                <a:cs typeface="Times New Roman" pitchFamily="18" charset="0"/>
              </a:rPr>
              <a:t> </a:t>
            </a:r>
            <a:r>
              <a:rPr lang="pt-BR" sz="2000" dirty="0">
                <a:latin typeface="Times New Roman" pitchFamily="18" charset="0"/>
                <a:cs typeface="Times New Roman" pitchFamily="18" charset="0"/>
              </a:rPr>
              <a:t>acestei probe este </a:t>
            </a:r>
            <a:r>
              <a:rPr lang="pt-BR" sz="2000" b="1" dirty="0">
                <a:latin typeface="Times New Roman" pitchFamily="18" charset="0"/>
                <a:cs typeface="Times New Roman" pitchFamily="18" charset="0"/>
              </a:rPr>
              <a:t>9 (nouă)</a:t>
            </a:r>
            <a:endParaRPr lang="en-US" sz="20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82E235-E8F0-7C54-7EFF-20B3D7FAD3AD}"/>
              </a:ext>
            </a:extLst>
          </p:cNvPr>
          <p:cNvSpPr>
            <a:spLocks noGrp="1"/>
          </p:cNvSpPr>
          <p:nvPr>
            <p:ph idx="1"/>
          </p:nvPr>
        </p:nvSpPr>
        <p:spPr>
          <a:xfrm>
            <a:off x="609598" y="476672"/>
            <a:ext cx="6914729" cy="5564691"/>
          </a:xfrm>
        </p:spPr>
        <p:txBody>
          <a:bodyPr>
            <a:normAutofit/>
          </a:bodyPr>
          <a:lstStyle/>
          <a:p>
            <a:pPr marL="0" indent="0">
              <a:buNone/>
            </a:pPr>
            <a:r>
              <a:rPr lang="pt-BR" sz="2000" b="1" dirty="0">
                <a:latin typeface="Times New Roman" panose="02020603050405020304" pitchFamily="18" charset="0"/>
                <a:cs typeface="Times New Roman" panose="02020603050405020304" pitchFamily="18" charset="0"/>
              </a:rPr>
              <a:t>Corpul de metodiști  ai Inspectoratului Şcolar Judeţean Maramureş</a:t>
            </a:r>
            <a:r>
              <a:rPr lang="ro-RO" sz="2000" b="1" dirty="0">
                <a:latin typeface="Times New Roman" panose="02020603050405020304" pitchFamily="18" charset="0"/>
                <a:cs typeface="Times New Roman" panose="02020603050405020304" pitchFamily="18" charset="0"/>
              </a:rPr>
              <a:t> este format din:</a:t>
            </a:r>
          </a:p>
          <a:p>
            <a:pPr algn="just"/>
            <a:r>
              <a:rPr lang="en-US" sz="2400" dirty="0">
                <a:latin typeface="Times New Roman" panose="02020603050405020304" pitchFamily="18" charset="0"/>
                <a:cs typeface="Times New Roman" panose="02020603050405020304" pitchFamily="18" charset="0"/>
              </a:rPr>
              <a:t>cadre </a:t>
            </a:r>
            <a:r>
              <a:rPr lang="en-US" sz="2400" dirty="0" err="1">
                <a:latin typeface="Times New Roman" panose="02020603050405020304" pitchFamily="18" charset="0"/>
                <a:cs typeface="Times New Roman" panose="02020603050405020304" pitchFamily="18" charset="0"/>
              </a:rPr>
              <a:t>didactice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numi</a:t>
            </a:r>
            <a:r>
              <a:rPr lang="ro-RO" sz="2400" dirty="0">
                <a:latin typeface="Times New Roman" panose="02020603050405020304" pitchFamily="18" charset="0"/>
                <a:cs typeface="Times New Roman" panose="02020603050405020304" pitchFamily="18" charset="0"/>
              </a:rPr>
              <a:t>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decizi</a:t>
            </a:r>
            <a:r>
              <a:rPr lang="ro-RO" sz="2400"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inspectorului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şcolar</a:t>
            </a:r>
            <a:r>
              <a:rPr lang="en-US" sz="2400" dirty="0">
                <a:latin typeface="Times New Roman" panose="02020603050405020304" pitchFamily="18" charset="0"/>
                <a:cs typeface="Times New Roman" panose="02020603050405020304" pitchFamily="18" charset="0"/>
              </a:rPr>
              <a:t> general, pe </a:t>
            </a:r>
            <a:r>
              <a:rPr lang="en-US" sz="2400" dirty="0" err="1">
                <a:latin typeface="Times New Roman" panose="02020603050405020304" pitchFamily="18" charset="0"/>
                <a:cs typeface="Times New Roman" panose="02020603050405020304" pitchFamily="18" charset="0"/>
              </a:rPr>
              <a:t>baza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unei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metodologii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specifice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pentru</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participa</a:t>
            </a:r>
            <a:r>
              <a:rPr lang="en-US" sz="2400" dirty="0">
                <a:latin typeface="Times New Roman" panose="02020603050405020304" pitchFamily="18" charset="0"/>
                <a:cs typeface="Times New Roman" panose="02020603050405020304" pitchFamily="18" charset="0"/>
              </a:rPr>
              <a:t> la </a:t>
            </a:r>
            <a:r>
              <a:rPr lang="en-US" sz="2400" dirty="0" err="1">
                <a:latin typeface="Times New Roman" panose="02020603050405020304" pitchFamily="18" charset="0"/>
                <a:cs typeface="Times New Roman" panose="02020603050405020304" pitchFamily="18" charset="0"/>
              </a:rPr>
              <a:t>inspecţii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şcolare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diferite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tipuri</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funcţie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planul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anual</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inspecţie</a:t>
            </a:r>
            <a:r>
              <a:rPr lang="en-US" sz="2400" dirty="0">
                <a:latin typeface="Times New Roman" panose="02020603050405020304" pitchFamily="18" charset="0"/>
                <a:cs typeface="Times New Roman" panose="02020603050405020304" pitchFamily="18" charset="0"/>
              </a:rPr>
              <a:t> al I</a:t>
            </a:r>
            <a:r>
              <a:rPr lang="ro-RO" sz="2400" dirty="0">
                <a:latin typeface="Times New Roman" panose="02020603050405020304" pitchFamily="18" charset="0"/>
                <a:cs typeface="Times New Roman" panose="02020603050405020304" pitchFamily="18" charset="0"/>
              </a:rPr>
              <a:t>nspectoratului Școlar </a:t>
            </a:r>
            <a:r>
              <a:rPr lang="en-US" sz="2400" dirty="0">
                <a:latin typeface="Times New Roman" panose="02020603050405020304" pitchFamily="18" charset="0"/>
                <a:cs typeface="Times New Roman" panose="02020603050405020304" pitchFamily="18" charset="0"/>
              </a:rPr>
              <a:t>J</a:t>
            </a:r>
            <a:r>
              <a:rPr lang="ro-RO" sz="2400" dirty="0">
                <a:latin typeface="Times New Roman" panose="02020603050405020304" pitchFamily="18" charset="0"/>
                <a:cs typeface="Times New Roman" panose="02020603050405020304" pitchFamily="18" charset="0"/>
              </a:rPr>
              <a:t>udețean Maramueș;</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cadre </a:t>
            </a:r>
            <a:r>
              <a:rPr lang="en-US" sz="2400" dirty="0" err="1">
                <a:latin typeface="Times New Roman" panose="02020603050405020304" pitchFamily="18" charset="0"/>
                <a:cs typeface="Times New Roman" panose="02020603050405020304" pitchFamily="18" charset="0"/>
              </a:rPr>
              <a:t>didactice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abilitate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efectueze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inspecţii</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specialitate</a:t>
            </a:r>
            <a:r>
              <a:rPr lang="en-US" sz="2400" dirty="0">
                <a:latin typeface="Times New Roman" panose="02020603050405020304" pitchFamily="18" charset="0"/>
                <a:cs typeface="Times New Roman" panose="02020603050405020304" pitchFamily="18" charset="0"/>
              </a:rPr>
              <a:t> (ca </a:t>
            </a:r>
            <a:r>
              <a:rPr lang="en-US" sz="2400" dirty="0" err="1">
                <a:latin typeface="Times New Roman" panose="02020603050405020304" pitchFamily="18" charset="0"/>
                <a:cs typeface="Times New Roman" panose="02020603050405020304" pitchFamily="18" charset="0"/>
              </a:rPr>
              <a:t>şi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inspectorul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atunci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când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acesta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solicită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desfășurând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astfel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activităţi</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îndrumare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şi</a:t>
            </a:r>
            <a:r>
              <a:rPr lang="en-US" sz="2400" dirty="0">
                <a:latin typeface="Times New Roman" panose="02020603050405020304" pitchFamily="18" charset="0"/>
                <a:cs typeface="Times New Roman" panose="02020603050405020304" pitchFamily="18" charset="0"/>
              </a:rPr>
              <a:t> control</a:t>
            </a:r>
            <a:r>
              <a:rPr lang="ro-RO"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colegi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mentori</a:t>
            </a:r>
            <a:r>
              <a:rPr lang="ro-RO"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inspectori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asociați</a:t>
            </a:r>
            <a:r>
              <a:rPr lang="en-US" sz="2400" dirty="0">
                <a:latin typeface="Times New Roman" panose="02020603050405020304" pitchFamily="18" charset="0"/>
                <a:cs typeface="Times New Roman" panose="02020603050405020304" pitchFamily="18" charset="0"/>
              </a:rPr>
              <a:t>”</a:t>
            </a:r>
            <a:r>
              <a:rPr lang="ro-RO"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13814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64320CE-BE3C-B81C-3F96-AF800C95ECE7}"/>
              </a:ext>
            </a:extLst>
          </p:cNvPr>
          <p:cNvPicPr>
            <a:picLocks noChangeAspect="1"/>
          </p:cNvPicPr>
          <p:nvPr/>
        </p:nvPicPr>
        <p:blipFill>
          <a:blip r:embed="rId2"/>
          <a:stretch>
            <a:fillRect/>
          </a:stretch>
        </p:blipFill>
        <p:spPr>
          <a:xfrm>
            <a:off x="827584" y="188640"/>
            <a:ext cx="6529382" cy="1518036"/>
          </a:xfrm>
          <a:prstGeom prst="rect">
            <a:avLst/>
          </a:prstGeom>
        </p:spPr>
      </p:pic>
      <p:sp>
        <p:nvSpPr>
          <p:cNvPr id="4" name="TextBox 3">
            <a:extLst>
              <a:ext uri="{FF2B5EF4-FFF2-40B4-BE49-F238E27FC236}">
                <a16:creationId xmlns:a16="http://schemas.microsoft.com/office/drawing/2014/main" id="{580AA576-EB5B-8C75-48EC-D09F3A852AA7}"/>
              </a:ext>
            </a:extLst>
          </p:cNvPr>
          <p:cNvSpPr txBox="1"/>
          <p:nvPr/>
        </p:nvSpPr>
        <p:spPr>
          <a:xfrm>
            <a:off x="467544" y="1556792"/>
            <a:ext cx="7897534" cy="5262979"/>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ACTIVITĂȚI:</a:t>
            </a:r>
            <a:endParaRPr lang="ro-RO" sz="2400" dirty="0">
              <a:latin typeface="Times New Roman" panose="02020603050405020304" pitchFamily="18" charset="0"/>
              <a:cs typeface="Times New Roman" panose="02020603050405020304" pitchFamily="18" charset="0"/>
            </a:endParaRPr>
          </a:p>
          <a:p>
            <a:r>
              <a:rPr lang="ro-RO" sz="2400" b="1" dirty="0">
                <a:latin typeface="Times New Roman" panose="02020603050405020304" pitchFamily="18" charset="0"/>
                <a:cs typeface="Times New Roman" panose="02020603050405020304" pitchFamily="18" charset="0"/>
              </a:rPr>
              <a:t>An școlar 2020-2021</a:t>
            </a:r>
            <a:endParaRPr lang="en-US" sz="24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Susţinerea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primei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inspecţii</a:t>
            </a:r>
            <a:r>
              <a:rPr lang="en-US" sz="2400" dirty="0">
                <a:latin typeface="Times New Roman" panose="02020603050405020304" pitchFamily="18" charset="0"/>
                <a:cs typeface="Times New Roman" panose="02020603050405020304" pitchFamily="18" charset="0"/>
              </a:rPr>
              <a:t> - IC1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şcolar</a:t>
            </a:r>
            <a:r>
              <a:rPr lang="en-US" sz="2400" dirty="0">
                <a:latin typeface="Times New Roman" panose="02020603050405020304" pitchFamily="18" charset="0"/>
                <a:cs typeface="Times New Roman" panose="02020603050405020304" pitchFamily="18" charset="0"/>
              </a:rPr>
              <a:t> 2020-2021</a:t>
            </a:r>
            <a:endParaRPr lang="ro-RO"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An </a:t>
            </a:r>
            <a:r>
              <a:rPr lang="en-US" sz="2400" b="1" dirty="0" err="1">
                <a:latin typeface="Times New Roman" panose="02020603050405020304" pitchFamily="18" charset="0"/>
                <a:cs typeface="Times New Roman" panose="02020603050405020304" pitchFamily="18" charset="0"/>
              </a:rPr>
              <a:t>școlar</a:t>
            </a:r>
            <a:r>
              <a:rPr lang="en-US" sz="2400" b="1" dirty="0">
                <a:latin typeface="Times New Roman" panose="02020603050405020304" pitchFamily="18" charset="0"/>
                <a:cs typeface="Times New Roman" panose="02020603050405020304" pitchFamily="18" charset="0"/>
              </a:rPr>
              <a:t> 202</a:t>
            </a:r>
            <a:r>
              <a:rPr lang="ro-RO" sz="2400" b="1" dirty="0">
                <a:latin typeface="Times New Roman" panose="02020603050405020304" pitchFamily="18" charset="0"/>
                <a:cs typeface="Times New Roman" panose="02020603050405020304" pitchFamily="18" charset="0"/>
              </a:rPr>
              <a:t>1</a:t>
            </a:r>
            <a:r>
              <a:rPr lang="en-US" sz="2400" b="1" dirty="0">
                <a:latin typeface="Times New Roman" panose="02020603050405020304" pitchFamily="18" charset="0"/>
                <a:cs typeface="Times New Roman" panose="02020603050405020304" pitchFamily="18" charset="0"/>
              </a:rPr>
              <a:t>-202</a:t>
            </a:r>
            <a:r>
              <a:rPr lang="ro-RO" sz="2400" b="1" dirty="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Depunerea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dosarului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octombrie</a:t>
            </a:r>
            <a:r>
              <a:rPr lang="en-US" sz="2400" dirty="0">
                <a:latin typeface="Times New Roman" panose="02020603050405020304" pitchFamily="18" charset="0"/>
                <a:cs typeface="Times New Roman" panose="02020603050405020304" pitchFamily="18" charset="0"/>
              </a:rPr>
              <a:t> 2021</a:t>
            </a: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Susţinerea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colocviului</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ianuarie-februarie</a:t>
            </a:r>
            <a:r>
              <a:rPr lang="en-US" sz="2400" dirty="0">
                <a:latin typeface="Times New Roman" panose="02020603050405020304" pitchFamily="18" charset="0"/>
                <a:cs typeface="Times New Roman" panose="02020603050405020304" pitchFamily="18" charset="0"/>
              </a:rPr>
              <a:t> 2022</a:t>
            </a:r>
            <a:endParaRPr lang="ro-RO"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An </a:t>
            </a:r>
            <a:r>
              <a:rPr lang="en-US" sz="2400" b="1" dirty="0" err="1">
                <a:latin typeface="Times New Roman" panose="02020603050405020304" pitchFamily="18" charset="0"/>
                <a:cs typeface="Times New Roman" panose="02020603050405020304" pitchFamily="18" charset="0"/>
              </a:rPr>
              <a:t>școlar</a:t>
            </a:r>
            <a:r>
              <a:rPr lang="en-US" sz="2400" b="1" dirty="0">
                <a:latin typeface="Times New Roman" panose="02020603050405020304" pitchFamily="18" charset="0"/>
                <a:cs typeface="Times New Roman" panose="02020603050405020304" pitchFamily="18" charset="0"/>
              </a:rPr>
              <a:t> 202</a:t>
            </a:r>
            <a:r>
              <a:rPr lang="ro-RO" sz="2400" b="1" dirty="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-202</a:t>
            </a:r>
            <a:r>
              <a:rPr lang="ro-RO" sz="2400" b="1" dirty="0">
                <a:latin typeface="Times New Roman" panose="02020603050405020304" pitchFamily="18" charset="0"/>
                <a:cs typeface="Times New Roman" panose="02020603050405020304" pitchFamily="18" charset="0"/>
              </a:rPr>
              <a:t>3</a:t>
            </a:r>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Susținerea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celei</a:t>
            </a:r>
            <a:r>
              <a:rPr lang="en-US" sz="2400" dirty="0">
                <a:latin typeface="Times New Roman" panose="02020603050405020304" pitchFamily="18" charset="0"/>
                <a:cs typeface="Times New Roman" panose="02020603050405020304" pitchFamily="18" charset="0"/>
              </a:rPr>
              <a:t> de a </a:t>
            </a:r>
            <a:r>
              <a:rPr lang="en-US" sz="2400" dirty="0" err="1">
                <a:latin typeface="Times New Roman" panose="02020603050405020304" pitchFamily="18" charset="0"/>
                <a:cs typeface="Times New Roman" panose="02020603050405020304" pitchFamily="18" charset="0"/>
              </a:rPr>
              <a:t>doua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inspecții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curente</a:t>
            </a:r>
            <a:r>
              <a:rPr lang="en-US" sz="2400" dirty="0">
                <a:latin typeface="Times New Roman" panose="02020603050405020304" pitchFamily="18" charset="0"/>
                <a:cs typeface="Times New Roman" panose="02020603050405020304" pitchFamily="18" charset="0"/>
              </a:rPr>
              <a:t> (IC2) – 2022-2023</a:t>
            </a:r>
            <a:endParaRPr lang="ro-RO"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Depunerea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lucrării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metodico-științifice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până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târziu</a:t>
            </a:r>
            <a:r>
              <a:rPr lang="en-US" sz="2400" dirty="0">
                <a:latin typeface="Times New Roman" panose="02020603050405020304" pitchFamily="18" charset="0"/>
                <a:cs typeface="Times New Roman" panose="02020603050405020304" pitchFamily="18" charset="0"/>
              </a:rPr>
              <a:t> la data de 31.08.2023</a:t>
            </a:r>
            <a:endParaRPr lang="ro-RO"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An </a:t>
            </a:r>
            <a:r>
              <a:rPr lang="en-US" sz="2400" b="1" dirty="0" err="1">
                <a:latin typeface="Times New Roman" panose="02020603050405020304" pitchFamily="18" charset="0"/>
                <a:cs typeface="Times New Roman" panose="02020603050405020304" pitchFamily="18" charset="0"/>
              </a:rPr>
              <a:t>școlar</a:t>
            </a:r>
            <a:r>
              <a:rPr lang="en-US" sz="2400" b="1" dirty="0">
                <a:latin typeface="Times New Roman" panose="02020603050405020304" pitchFamily="18" charset="0"/>
                <a:cs typeface="Times New Roman" panose="02020603050405020304" pitchFamily="18" charset="0"/>
              </a:rPr>
              <a:t> 202</a:t>
            </a:r>
            <a:r>
              <a:rPr lang="ro-RO" sz="2400" b="1" dirty="0">
                <a:latin typeface="Times New Roman" panose="02020603050405020304" pitchFamily="18" charset="0"/>
                <a:cs typeface="Times New Roman" panose="02020603050405020304" pitchFamily="18" charset="0"/>
              </a:rPr>
              <a:t>3</a:t>
            </a:r>
            <a:r>
              <a:rPr lang="en-US" sz="2400" b="1" dirty="0">
                <a:latin typeface="Times New Roman" panose="02020603050405020304" pitchFamily="18" charset="0"/>
                <a:cs typeface="Times New Roman" panose="02020603050405020304" pitchFamily="18" charset="0"/>
              </a:rPr>
              <a:t>-202</a:t>
            </a:r>
            <a:r>
              <a:rPr lang="ro-RO" sz="2400" b="1" dirty="0">
                <a:latin typeface="Times New Roman" panose="02020603050405020304" pitchFamily="18" charset="0"/>
                <a:cs typeface="Times New Roman" panose="02020603050405020304" pitchFamily="18" charset="0"/>
              </a:rPr>
              <a:t>4</a:t>
            </a:r>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err="1">
                <a:latin typeface="Times New Roman" panose="02020603050405020304" pitchFamily="18" charset="0"/>
                <a:cs typeface="Times New Roman" panose="02020603050405020304" pitchFamily="18" charset="0"/>
              </a:rPr>
              <a:t>Susținerea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lucrării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metodico-științifice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și</a:t>
            </a:r>
            <a:r>
              <a:rPr lang="en-US" sz="2400" dirty="0">
                <a:latin typeface="Times New Roman" panose="02020603050405020304" pitchFamily="18" charset="0"/>
                <a:cs typeface="Times New Roman" panose="02020603050405020304" pitchFamily="18" charset="0"/>
              </a:rPr>
              <a:t> a IS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școlar</a:t>
            </a:r>
            <a:r>
              <a:rPr lang="en-US" sz="2400" dirty="0">
                <a:latin typeface="Times New Roman" panose="02020603050405020304" pitchFamily="18" charset="0"/>
                <a:cs typeface="Times New Roman" panose="02020603050405020304" pitchFamily="18" charset="0"/>
              </a:rPr>
              <a:t> 2023-2024</a:t>
            </a:r>
          </a:p>
        </p:txBody>
      </p:sp>
    </p:spTree>
    <p:extLst>
      <p:ext uri="{BB962C8B-B14F-4D97-AF65-F5344CB8AC3E}">
        <p14:creationId xmlns:p14="http://schemas.microsoft.com/office/powerpoint/2010/main" val="3946082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7BB2B4-7EB0-0954-16B1-9627A9307C76}"/>
              </a:ext>
            </a:extLst>
          </p:cNvPr>
          <p:cNvSpPr txBox="1"/>
          <p:nvPr/>
        </p:nvSpPr>
        <p:spPr>
          <a:xfrm>
            <a:off x="683568" y="1052736"/>
            <a:ext cx="7128792" cy="3539430"/>
          </a:xfrm>
          <a:prstGeom prst="rect">
            <a:avLst/>
          </a:prstGeom>
          <a:noFill/>
        </p:spPr>
        <p:txBody>
          <a:bodyPr wrap="square">
            <a:spAutoFit/>
          </a:bodyPr>
          <a:lstStyle/>
          <a:p>
            <a:pPr algn="just"/>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situația</a:t>
            </a:r>
            <a:r>
              <a:rPr lang="en-US" sz="2800" dirty="0">
                <a:latin typeface="Times New Roman" panose="02020603050405020304" pitchFamily="18" charset="0"/>
                <a:cs typeface="Times New Roman" panose="02020603050405020304" pitchFamily="18" charset="0"/>
              </a:rPr>
              <a:t> </a:t>
            </a:r>
            <a:r>
              <a:rPr lang="ro-RO" sz="2800" dirty="0">
                <a:latin typeface="Times New Roman" panose="02020603050405020304" pitchFamily="18" charset="0"/>
                <a:cs typeface="Times New Roman" panose="02020603050405020304" pitchFamily="18" charset="0"/>
              </a:rPr>
              <a:t>î</a:t>
            </a:r>
            <a:r>
              <a:rPr lang="en-US" sz="2800" dirty="0">
                <a:latin typeface="Times New Roman" panose="02020603050405020304" pitchFamily="18" charset="0"/>
                <a:cs typeface="Times New Roman" panose="02020603050405020304" pitchFamily="18" charset="0"/>
              </a:rPr>
              <a:t>n care </a:t>
            </a:r>
            <a:r>
              <a:rPr lang="en-US" sz="2800" dirty="0" err="1">
                <a:latin typeface="Times New Roman" panose="02020603050405020304" pitchFamily="18" charset="0"/>
                <a:cs typeface="Times New Roman" panose="02020603050405020304" pitchFamily="18" charset="0"/>
              </a:rPr>
              <a:t>candidatul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obţine</a:t>
            </a:r>
            <a:r>
              <a:rPr lang="en-US" sz="2800" dirty="0">
                <a:latin typeface="Times New Roman" panose="02020603050405020304" pitchFamily="18" charset="0"/>
                <a:cs typeface="Times New Roman" panose="02020603050405020304" pitchFamily="18" charset="0"/>
              </a:rPr>
              <a:t> nota 10 la </a:t>
            </a:r>
            <a:r>
              <a:rPr lang="en-US" sz="2800" dirty="0" err="1">
                <a:latin typeface="Times New Roman" panose="02020603050405020304" pitchFamily="18" charset="0"/>
                <a:cs typeface="Times New Roman" panose="02020603050405020304" pitchFamily="18" charset="0"/>
              </a:rPr>
              <a:t>definitivat</a:t>
            </a:r>
            <a:r>
              <a:rPr lang="en-US" sz="2800" dirty="0">
                <a:latin typeface="Times New Roman" panose="02020603050405020304" pitchFamily="18" charset="0"/>
                <a:cs typeface="Times New Roman" panose="02020603050405020304" pitchFamily="18" charset="0"/>
              </a:rPr>
              <a:t>, se </a:t>
            </a:r>
            <a:r>
              <a:rPr lang="en-US" sz="2800" dirty="0" err="1">
                <a:latin typeface="Times New Roman" panose="02020603050405020304" pitchFamily="18" charset="0"/>
                <a:cs typeface="Times New Roman" panose="02020603050405020304" pitchFamily="18" charset="0"/>
              </a:rPr>
              <a:t>poate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înscrie</a:t>
            </a:r>
            <a:r>
              <a:rPr lang="en-US" sz="2800" dirty="0">
                <a:latin typeface="Times New Roman" panose="02020603050405020304" pitchFamily="18" charset="0"/>
                <a:cs typeface="Times New Roman" panose="02020603050405020304" pitchFamily="18" charset="0"/>
              </a:rPr>
              <a:t> la </a:t>
            </a:r>
            <a:r>
              <a:rPr lang="en-US" sz="2800" dirty="0" err="1">
                <a:latin typeface="Times New Roman" panose="02020603050405020304" pitchFamily="18" charset="0"/>
                <a:cs typeface="Times New Roman" panose="02020603050405020304" pitchFamily="18" charset="0"/>
              </a:rPr>
              <a:t>gradul</a:t>
            </a:r>
            <a:r>
              <a:rPr lang="en-US" sz="2800" dirty="0">
                <a:latin typeface="Times New Roman" panose="02020603050405020304" pitchFamily="18" charset="0"/>
                <a:cs typeface="Times New Roman" panose="02020603050405020304" pitchFamily="18" charset="0"/>
              </a:rPr>
              <a:t> II cu un an </a:t>
            </a:r>
            <a:r>
              <a:rPr lang="en-US" sz="2800" dirty="0" err="1">
                <a:latin typeface="Times New Roman" panose="02020603050405020304" pitchFamily="18" charset="0"/>
                <a:cs typeface="Times New Roman" panose="02020603050405020304" pitchFamily="18" charset="0"/>
              </a:rPr>
              <a:t>mai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devreme</a:t>
            </a:r>
            <a:r>
              <a:rPr lang="en-US" sz="2800" dirty="0">
                <a:latin typeface="Times New Roman" panose="02020603050405020304" pitchFamily="18" charset="0"/>
                <a:cs typeface="Times New Roman" panose="02020603050405020304" pitchFamily="18" charset="0"/>
              </a:rPr>
              <a:t>. </a:t>
            </a:r>
          </a:p>
          <a:p>
            <a:pPr algn="just"/>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situația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care </a:t>
            </a:r>
            <a:r>
              <a:rPr lang="en-US" sz="2800" dirty="0" err="1">
                <a:latin typeface="Times New Roman" panose="02020603050405020304" pitchFamily="18" charset="0"/>
                <a:cs typeface="Times New Roman" panose="02020603050405020304" pitchFamily="18" charset="0"/>
              </a:rPr>
              <a:t>candidatul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obţine</a:t>
            </a:r>
            <a:r>
              <a:rPr lang="en-US" sz="2800" dirty="0">
                <a:latin typeface="Times New Roman" panose="02020603050405020304" pitchFamily="18" charset="0"/>
                <a:cs typeface="Times New Roman" panose="02020603050405020304" pitchFamily="18" charset="0"/>
              </a:rPr>
              <a:t> nota 10 la </a:t>
            </a:r>
            <a:r>
              <a:rPr lang="en-US" sz="2800" dirty="0" err="1">
                <a:latin typeface="Times New Roman" panose="02020603050405020304" pitchFamily="18" charset="0"/>
                <a:cs typeface="Times New Roman" panose="02020603050405020304" pitchFamily="18" charset="0"/>
              </a:rPr>
              <a:t>gradul</a:t>
            </a:r>
            <a:r>
              <a:rPr lang="en-US" sz="2800" dirty="0">
                <a:latin typeface="Times New Roman" panose="02020603050405020304" pitchFamily="18" charset="0"/>
                <a:cs typeface="Times New Roman" panose="02020603050405020304" pitchFamily="18" charset="0"/>
              </a:rPr>
              <a:t> II, se </a:t>
            </a:r>
            <a:r>
              <a:rPr lang="en-US" sz="2800" dirty="0" err="1">
                <a:latin typeface="Times New Roman" panose="02020603050405020304" pitchFamily="18" charset="0"/>
                <a:cs typeface="Times New Roman" panose="02020603050405020304" pitchFamily="18" charset="0"/>
              </a:rPr>
              <a:t>poate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înscrie</a:t>
            </a:r>
            <a:r>
              <a:rPr lang="en-US" sz="2800" dirty="0">
                <a:latin typeface="Times New Roman" panose="02020603050405020304" pitchFamily="18" charset="0"/>
                <a:cs typeface="Times New Roman" panose="02020603050405020304" pitchFamily="18" charset="0"/>
              </a:rPr>
              <a:t> la </a:t>
            </a:r>
            <a:r>
              <a:rPr lang="en-US" sz="2800" dirty="0" err="1">
                <a:latin typeface="Times New Roman" panose="02020603050405020304" pitchFamily="18" charset="0"/>
                <a:cs typeface="Times New Roman" panose="02020603050405020304" pitchFamily="18" charset="0"/>
              </a:rPr>
              <a:t>gradul</a:t>
            </a:r>
            <a:r>
              <a:rPr lang="en-US" sz="2800" dirty="0">
                <a:latin typeface="Times New Roman" panose="02020603050405020304" pitchFamily="18" charset="0"/>
                <a:cs typeface="Times New Roman" panose="02020603050405020304" pitchFamily="18" charset="0"/>
              </a:rPr>
              <a:t> I cu un an </a:t>
            </a:r>
            <a:r>
              <a:rPr lang="en-US" sz="2800" dirty="0" err="1">
                <a:latin typeface="Times New Roman" panose="02020603050405020304" pitchFamily="18" charset="0"/>
                <a:cs typeface="Times New Roman" panose="02020603050405020304" pitchFamily="18" charset="0"/>
              </a:rPr>
              <a:t>mai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devreme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respectiv</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depune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dosarul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în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primul</a:t>
            </a:r>
            <a:r>
              <a:rPr lang="en-US" sz="2800" dirty="0">
                <a:latin typeface="Times New Roman" panose="02020603050405020304" pitchFamily="18" charset="0"/>
                <a:cs typeface="Times New Roman" panose="02020603050405020304" pitchFamily="18" charset="0"/>
              </a:rPr>
              <a:t> an </a:t>
            </a:r>
            <a:r>
              <a:rPr lang="en-US" sz="2800" dirty="0" err="1">
                <a:latin typeface="Times New Roman" panose="02020603050405020304" pitchFamily="18" charset="0"/>
                <a:cs typeface="Times New Roman" panose="02020603050405020304" pitchFamily="18" charset="0"/>
              </a:rPr>
              <a:t>după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gradul</a:t>
            </a:r>
            <a:r>
              <a:rPr lang="en-US" sz="2800" dirty="0">
                <a:latin typeface="Times New Roman" panose="02020603050405020304" pitchFamily="18" charset="0"/>
                <a:cs typeface="Times New Roman" panose="02020603050405020304" pitchFamily="18" charset="0"/>
              </a:rPr>
              <a:t> II cu </a:t>
            </a:r>
            <a:r>
              <a:rPr lang="en-US" sz="2800" dirty="0" err="1">
                <a:latin typeface="Times New Roman" panose="02020603050405020304" pitchFamily="18" charset="0"/>
                <a:cs typeface="Times New Roman" panose="02020603050405020304" pitchFamily="18" charset="0"/>
              </a:rPr>
              <a:t>condiția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efectuării</a:t>
            </a:r>
            <a:r>
              <a:rPr lang="en-US" sz="2800" dirty="0">
                <a:latin typeface="Times New Roman" panose="02020603050405020304" pitchFamily="18" charset="0"/>
                <a:cs typeface="Times New Roman" panose="02020603050405020304" pitchFamily="18" charset="0"/>
              </a:rPr>
              <a:t> IC1 </a:t>
            </a:r>
            <a:r>
              <a:rPr lang="en-US" sz="2800" dirty="0" err="1">
                <a:latin typeface="Times New Roman" panose="02020603050405020304" pitchFamily="18" charset="0"/>
                <a:cs typeface="Times New Roman" panose="02020603050405020304" pitchFamily="18" charset="0"/>
              </a:rPr>
              <a:t>înainte</a:t>
            </a:r>
            <a:r>
              <a:rPr lang="en-US" sz="2800" dirty="0">
                <a:latin typeface="Times New Roman" panose="02020603050405020304" pitchFamily="18" charset="0"/>
                <a:cs typeface="Times New Roman" panose="02020603050405020304" pitchFamily="18" charset="0"/>
              </a:rPr>
              <a:t> de </a:t>
            </a:r>
            <a:r>
              <a:rPr lang="en-US" sz="2800" dirty="0" err="1">
                <a:latin typeface="Times New Roman" panose="02020603050405020304" pitchFamily="18" charset="0"/>
                <a:cs typeface="Times New Roman" panose="02020603050405020304" pitchFamily="18" charset="0"/>
              </a:rPr>
              <a:t>depunerea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dosarului</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98755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428604"/>
            <a:ext cx="7248549" cy="5612759"/>
          </a:xfrm>
        </p:spPr>
        <p:txBody>
          <a:bodyPr>
            <a:normAutofit fontScale="92500" lnSpcReduction="10000"/>
          </a:bodyPr>
          <a:lstStyle/>
          <a:p>
            <a:pPr marL="0" lvl="0" indent="0" algn="ctr">
              <a:buNone/>
            </a:pPr>
            <a:r>
              <a:rPr lang="ro-RO" dirty="0">
                <a:latin typeface="Times New Roman" pitchFamily="18" charset="0"/>
                <a:cs typeface="Times New Roman" pitchFamily="18" charset="0"/>
              </a:rPr>
              <a:t> </a:t>
            </a:r>
            <a:r>
              <a:rPr lang="ro-RO" b="1" dirty="0">
                <a:latin typeface="Times New Roman" pitchFamily="18" charset="0"/>
                <a:cs typeface="Times New Roman" pitchFamily="18" charset="0"/>
              </a:rPr>
              <a:t>PRECIZĂRI INSPECȚII GRADE DIDACTICE</a:t>
            </a:r>
          </a:p>
          <a:p>
            <a:pPr lvl="0" algn="just"/>
            <a:r>
              <a:rPr lang="ro-RO" u="sng" dirty="0">
                <a:solidFill>
                  <a:schemeClr val="tx1"/>
                </a:solidFill>
                <a:latin typeface="Times New Roman" pitchFamily="18" charset="0"/>
                <a:cs typeface="Times New Roman" pitchFamily="18" charset="0"/>
              </a:rPr>
              <a:t>Inspecțiile de specialitate </a:t>
            </a:r>
            <a:r>
              <a:rPr lang="ro-RO" dirty="0">
                <a:solidFill>
                  <a:schemeClr val="tx1"/>
                </a:solidFill>
                <a:latin typeface="Times New Roman" pitchFamily="18" charset="0"/>
                <a:cs typeface="Times New Roman" pitchFamily="18" charset="0"/>
              </a:rPr>
              <a:t>din cadrul examenului pentru </a:t>
            </a:r>
            <a:r>
              <a:rPr lang="ro-RO" u="sng" dirty="0">
                <a:solidFill>
                  <a:schemeClr val="tx1"/>
                </a:solidFill>
                <a:latin typeface="Times New Roman" pitchFamily="18" charset="0"/>
                <a:cs typeface="Times New Roman" pitchFamily="18" charset="0"/>
              </a:rPr>
              <a:t>definitivare</a:t>
            </a:r>
            <a:r>
              <a:rPr lang="ro-RO" dirty="0">
                <a:solidFill>
                  <a:schemeClr val="tx1"/>
                </a:solidFill>
                <a:latin typeface="Times New Roman" pitchFamily="18" charset="0"/>
                <a:cs typeface="Times New Roman" pitchFamily="18" charset="0"/>
              </a:rPr>
              <a:t> în învățământ, </a:t>
            </a:r>
            <a:r>
              <a:rPr lang="ro-RO" u="sng" dirty="0">
                <a:solidFill>
                  <a:schemeClr val="tx1"/>
                </a:solidFill>
                <a:latin typeface="Times New Roman" pitchFamily="18" charset="0"/>
                <a:cs typeface="Times New Roman" pitchFamily="18" charset="0"/>
              </a:rPr>
              <a:t>inspecțiile speciale </a:t>
            </a:r>
            <a:r>
              <a:rPr lang="ro-RO" dirty="0">
                <a:solidFill>
                  <a:schemeClr val="tx1"/>
                </a:solidFill>
                <a:latin typeface="Times New Roman" pitchFamily="18" charset="0"/>
                <a:cs typeface="Times New Roman" pitchFamily="18" charset="0"/>
              </a:rPr>
              <a:t>din </a:t>
            </a:r>
            <a:r>
              <a:rPr lang="ro-RO" dirty="0">
                <a:latin typeface="Times New Roman" pitchFamily="18" charset="0"/>
                <a:cs typeface="Times New Roman" pitchFamily="18" charset="0"/>
              </a:rPr>
              <a:t>cadrul examenului pentru obținerea </a:t>
            </a:r>
            <a:r>
              <a:rPr lang="ro-RO" u="sng" dirty="0">
                <a:latin typeface="Times New Roman" pitchFamily="18" charset="0"/>
                <a:cs typeface="Times New Roman" pitchFamily="18" charset="0"/>
              </a:rPr>
              <a:t>gradului didactic II </a:t>
            </a:r>
            <a:r>
              <a:rPr lang="ro-RO" dirty="0">
                <a:latin typeface="Times New Roman" pitchFamily="18" charset="0"/>
                <a:cs typeface="Times New Roman" pitchFamily="18" charset="0"/>
              </a:rPr>
              <a:t>și </a:t>
            </a:r>
            <a:r>
              <a:rPr lang="ro-RO" u="sng" dirty="0">
                <a:latin typeface="Times New Roman" pitchFamily="18" charset="0"/>
                <a:cs typeface="Times New Roman" pitchFamily="18" charset="0"/>
              </a:rPr>
              <a:t>inspecțiile școlare curente </a:t>
            </a:r>
            <a:r>
              <a:rPr lang="ro-RO" dirty="0">
                <a:latin typeface="Times New Roman" pitchFamily="18" charset="0"/>
                <a:cs typeface="Times New Roman" pitchFamily="18" charset="0"/>
              </a:rPr>
              <a:t>din cadrul examenelor pentru obținerea/echivalarea gradului didactic I și pentru obținerea gradului didctic II se vor realiza în unitățile școlare </a:t>
            </a:r>
            <a:r>
              <a:rPr lang="ro-RO" b="1" dirty="0">
                <a:latin typeface="Times New Roman" pitchFamily="18" charset="0"/>
                <a:cs typeface="Times New Roman" pitchFamily="18" charset="0"/>
              </a:rPr>
              <a:t>cu prezența fizică </a:t>
            </a:r>
            <a:r>
              <a:rPr lang="ro-RO" dirty="0">
                <a:latin typeface="Times New Roman" pitchFamily="18" charset="0"/>
                <a:cs typeface="Times New Roman" pitchFamily="18" charset="0"/>
              </a:rPr>
              <a:t>a cadrului didactic inspectat, a elevilor și a inspectoru</a:t>
            </a:r>
            <a:r>
              <a:rPr lang="en-US" dirty="0" err="1">
                <a:latin typeface="Times New Roman" pitchFamily="18" charset="0"/>
                <a:cs typeface="Times New Roman" pitchFamily="18" charset="0"/>
              </a:rPr>
              <a:t>lu</a:t>
            </a:r>
            <a:r>
              <a:rPr lang="ro-RO" dirty="0">
                <a:latin typeface="Times New Roman" pitchFamily="18" charset="0"/>
                <a:cs typeface="Times New Roman" pitchFamily="18" charset="0"/>
              </a:rPr>
              <a:t>i școlar/metodistului, repatizat de către ISJMM, conform fiecărei discipline/specializări. Cadrul didactic inspectat </a:t>
            </a:r>
            <a:r>
              <a:rPr lang="ro-RO" b="1" dirty="0">
                <a:latin typeface="Times New Roman" pitchFamily="18" charset="0"/>
                <a:cs typeface="Times New Roman" pitchFamily="18" charset="0"/>
              </a:rPr>
              <a:t>are obligația </a:t>
            </a:r>
            <a:r>
              <a:rPr lang="ro-RO" dirty="0">
                <a:latin typeface="Times New Roman" pitchFamily="18" charset="0"/>
                <a:cs typeface="Times New Roman" pitchFamily="18" charset="0"/>
              </a:rPr>
              <a:t>de a contacta inspectorul școlar/metodistul repartizat și a stabili, de comun acord, data și ora inspecției ce urmează a fi efectuate. </a:t>
            </a:r>
          </a:p>
          <a:p>
            <a:pPr lvl="0" algn="just"/>
            <a:r>
              <a:rPr lang="ro-RO" dirty="0">
                <a:latin typeface="Times New Roman" pitchFamily="18" charset="0"/>
                <a:cs typeface="Times New Roman" pitchFamily="18" charset="0"/>
              </a:rPr>
              <a:t>În situații excepționale (ex: condiții epidemiologice/reabilitarea spațiilor școlare, alte situații), în baza unei analize a situației specifice a unității, Inspectoratul Școlar Județean Maramureș poate decide organizarea și desfășurarea acestor inspecții și în sistem online, cu respectarea prevederilor metodologice specifice examenului pentru definitivare în învățământ și ale examenelor pentru obținerea gradelor didactice II și I.</a:t>
            </a:r>
            <a:endParaRPr lang="en-GB" b="1" dirty="0">
              <a:latin typeface="Times New Roman" pitchFamily="18" charset="0"/>
              <a:cs typeface="Times New Roman" pitchFamily="18" charset="0"/>
            </a:endParaRPr>
          </a:p>
          <a:p>
            <a:pPr lvl="0" algn="just"/>
            <a:r>
              <a:rPr lang="ro-RO" dirty="0">
                <a:latin typeface="Times New Roman" pitchFamily="18" charset="0"/>
                <a:cs typeface="Times New Roman" pitchFamily="18" charset="0"/>
              </a:rPr>
              <a:t>Inspecțiile de specialitate din cadrul examenului pentru definitivare în învățământ pentru educatori-puericultori, se vor realiza la 4 activități didactice diferite din cadrul celor trei tipuri de activități de învățare din planul de învățământ specific: 1.Activități tematice; 2. Jocuri și activități alese; 3. Rutine și tranziții.</a:t>
            </a:r>
            <a:endParaRPr lang="en-GB" b="1" dirty="0">
              <a:latin typeface="Times New Roman" pitchFamily="18" charset="0"/>
              <a:cs typeface="Times New Roman" pitchFamily="18" charset="0"/>
            </a:endParaRP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CB6C3-B1B2-CB17-E66E-7C16C20BBFE4}"/>
              </a:ext>
            </a:extLst>
          </p:cNvPr>
          <p:cNvSpPr>
            <a:spLocks noGrp="1"/>
          </p:cNvSpPr>
          <p:nvPr>
            <p:ph type="title"/>
          </p:nvPr>
        </p:nvSpPr>
        <p:spPr>
          <a:xfrm>
            <a:off x="574575" y="291401"/>
            <a:ext cx="7994849" cy="443136"/>
          </a:xfrm>
        </p:spPr>
        <p:txBody>
          <a:bodyPr>
            <a:normAutofit/>
          </a:bodyPr>
          <a:lstStyle/>
          <a:p>
            <a:r>
              <a:rPr lang="ro-RO" sz="1600" b="1" dirty="0">
                <a:solidFill>
                  <a:schemeClr val="tx1"/>
                </a:solidFill>
                <a:latin typeface="Times New Roman" panose="02020603050405020304" pitchFamily="18" charset="0"/>
                <a:cs typeface="Times New Roman" panose="02020603050405020304" pitchFamily="18" charset="0"/>
              </a:rPr>
              <a:t>Adresa ME - Nr. 4912/DGMRURS/12.10.2022</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516E888-11EC-3FCE-6110-44A340C56A4D}"/>
              </a:ext>
            </a:extLst>
          </p:cNvPr>
          <p:cNvSpPr>
            <a:spLocks noGrp="1"/>
          </p:cNvSpPr>
          <p:nvPr>
            <p:ph idx="1"/>
          </p:nvPr>
        </p:nvSpPr>
        <p:spPr>
          <a:xfrm>
            <a:off x="539553" y="620688"/>
            <a:ext cx="8064896" cy="5976664"/>
          </a:xfrm>
        </p:spPr>
        <p:txBody>
          <a:bodyPr>
            <a:normAutofit/>
          </a:bodyPr>
          <a:lstStyle/>
          <a:p>
            <a:r>
              <a:rPr lang="ro-RO" b="1" dirty="0">
                <a:latin typeface="Times New Roman" panose="02020603050405020304" pitchFamily="18" charset="0"/>
                <a:cs typeface="Times New Roman" panose="02020603050405020304" pitchFamily="18" charset="0"/>
              </a:rPr>
              <a:t>Gradul didactic II</a:t>
            </a:r>
          </a:p>
          <a:p>
            <a:pPr marL="0" indent="0" algn="just">
              <a:buNone/>
            </a:pPr>
            <a:r>
              <a:rPr lang="ro-RO" b="1" dirty="0">
                <a:latin typeface="Times New Roman" panose="02020603050405020304" pitchFamily="18" charset="0"/>
                <a:cs typeface="Times New Roman" panose="02020603050405020304" pitchFamily="18" charset="0"/>
              </a:rPr>
              <a:t>I. </a:t>
            </a:r>
            <a:r>
              <a:rPr lang="ro-RO" dirty="0">
                <a:latin typeface="Times New Roman" panose="02020603050405020304" pitchFamily="18" charset="0"/>
                <a:cs typeface="Times New Roman" panose="02020603050405020304" pitchFamily="18" charset="0"/>
              </a:rPr>
              <a:t>Pentru candidații înscriși </a:t>
            </a:r>
            <a:r>
              <a:rPr lang="ro-RO" b="1" dirty="0">
                <a:latin typeface="Times New Roman" panose="02020603050405020304" pitchFamily="18" charset="0"/>
                <a:cs typeface="Times New Roman" panose="02020603050405020304" pitchFamily="18" charset="0"/>
              </a:rPr>
              <a:t>anterior anului școlar 2022-2023</a:t>
            </a:r>
            <a:r>
              <a:rPr lang="ro-RO" dirty="0">
                <a:latin typeface="Times New Roman" panose="02020603050405020304" pitchFamily="18" charset="0"/>
                <a:cs typeface="Times New Roman" panose="02020603050405020304" pitchFamily="18" charset="0"/>
              </a:rPr>
              <a:t>, documentele de inspecție curentă/specială se vor realiza pe baza modelelor prevăzute în anexele 2, 3 și 6 la Metodologia privind formarea continuă a personalului din învățământul preuniversitar, aprobată prin ordinul nr. 5561/2011, cu modificările și completările ulterioare, conform prevederilor OME nr. 4151/2022, art.II, alin. (1).</a:t>
            </a:r>
          </a:p>
          <a:p>
            <a:pPr marL="0" indent="0" algn="just">
              <a:buNone/>
            </a:pPr>
            <a:r>
              <a:rPr lang="ro-RO" b="1" dirty="0">
                <a:latin typeface="Times New Roman" panose="02020603050405020304" pitchFamily="18" charset="0"/>
                <a:cs typeface="Times New Roman" panose="02020603050405020304" pitchFamily="18" charset="0"/>
              </a:rPr>
              <a:t>II. </a:t>
            </a:r>
            <a:r>
              <a:rPr lang="ro-RO" dirty="0">
                <a:latin typeface="Times New Roman" panose="02020603050405020304" pitchFamily="18" charset="0"/>
                <a:cs typeface="Times New Roman" panose="02020603050405020304" pitchFamily="18" charset="0"/>
              </a:rPr>
              <a:t>Pentru candidații înscriși începând cu anul școlar 2022-2023, documentele de </a:t>
            </a:r>
            <a:r>
              <a:rPr lang="ro-RO" b="1" dirty="0">
                <a:latin typeface="Times New Roman" panose="02020603050405020304" pitchFamily="18" charset="0"/>
                <a:cs typeface="Times New Roman" panose="02020603050405020304" pitchFamily="18" charset="0"/>
              </a:rPr>
              <a:t>inspecție curentă II </a:t>
            </a:r>
            <a:r>
              <a:rPr lang="ro-RO" dirty="0">
                <a:latin typeface="Times New Roman" panose="02020603050405020304" pitchFamily="18" charset="0"/>
                <a:cs typeface="Times New Roman" panose="02020603050405020304" pitchFamily="18" charset="0"/>
              </a:rPr>
              <a:t>se vor realiza pe baza modelelor prevăzute în anexele 2a și 3a la Metodologia privind formarea continuă a personalului din învățământul preuniversitar, aprobată prin ordinul nr. 5561/2011, cu modificările și completările ulterioare, conform prevederilor OME nr. 4151/2022, art.II, alin. (2).</a:t>
            </a:r>
          </a:p>
          <a:p>
            <a:pPr algn="just">
              <a:buAutoNum type="arabicPeriod"/>
            </a:pPr>
            <a:r>
              <a:rPr lang="ro-RO" dirty="0">
                <a:latin typeface="Times New Roman" panose="02020603050405020304" pitchFamily="18" charset="0"/>
                <a:cs typeface="Times New Roman" panose="02020603050405020304" pitchFamily="18" charset="0"/>
              </a:rPr>
              <a:t>Pentru </a:t>
            </a:r>
            <a:r>
              <a:rPr lang="ro-RO" b="1" dirty="0">
                <a:latin typeface="Times New Roman" panose="02020603050405020304" pitchFamily="18" charset="0"/>
                <a:cs typeface="Times New Roman" panose="02020603050405020304" pitchFamily="18" charset="0"/>
              </a:rPr>
              <a:t>inspecția specială </a:t>
            </a:r>
            <a:r>
              <a:rPr lang="ro-RO" dirty="0">
                <a:latin typeface="Times New Roman" panose="02020603050405020304" pitchFamily="18" charset="0"/>
                <a:cs typeface="Times New Roman" panose="02020603050405020304" pitchFamily="18" charset="0"/>
              </a:rPr>
              <a:t>se folosesc modele de documente prevăzute în anexele 2a (fișa de evaluare) și 6 (raportul scris) la aceeași metodologie.</a:t>
            </a:r>
          </a:p>
          <a:p>
            <a:pPr algn="just">
              <a:buAutoNum type="arabicPeriod"/>
            </a:pPr>
            <a:r>
              <a:rPr lang="ro-RO" dirty="0">
                <a:latin typeface="Times New Roman" panose="02020603050405020304" pitchFamily="18" charset="0"/>
                <a:cs typeface="Times New Roman" panose="02020603050405020304" pitchFamily="18" charset="0"/>
              </a:rPr>
              <a:t>Pentru </a:t>
            </a:r>
            <a:r>
              <a:rPr lang="ro-RO" b="1" dirty="0">
                <a:latin typeface="Times New Roman" panose="02020603050405020304" pitchFamily="18" charset="0"/>
                <a:cs typeface="Times New Roman" panose="02020603050405020304" pitchFamily="18" charset="0"/>
              </a:rPr>
              <a:t>inspecția curentă I </a:t>
            </a:r>
            <a:r>
              <a:rPr lang="ro-RO" dirty="0">
                <a:latin typeface="Times New Roman" panose="02020603050405020304" pitchFamily="18" charset="0"/>
                <a:cs typeface="Times New Roman" panose="02020603050405020304" pitchFamily="18" charset="0"/>
              </a:rPr>
              <a:t>realizată în anul școlar premergător înscrierii, rămân valabile documentele întocmite conform anexelor 2 și 3 la Metodologia privind formarea continuă a personalului din învățământul preuniversitar, aprobată prin ordinul nr. 5561/2011, cu modificările și completările ulterioare.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129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E95473-C9CB-B74E-B0FF-B84928850DC6}"/>
              </a:ext>
            </a:extLst>
          </p:cNvPr>
          <p:cNvSpPr>
            <a:spLocks noGrp="1"/>
          </p:cNvSpPr>
          <p:nvPr>
            <p:ph idx="1"/>
          </p:nvPr>
        </p:nvSpPr>
        <p:spPr>
          <a:xfrm>
            <a:off x="395537" y="548680"/>
            <a:ext cx="7776864" cy="6120680"/>
          </a:xfrm>
        </p:spPr>
        <p:txBody>
          <a:bodyPr>
            <a:normAutofit/>
          </a:bodyPr>
          <a:lstStyle/>
          <a:p>
            <a:r>
              <a:rPr lang="en-US" b="1" dirty="0" err="1">
                <a:latin typeface="Times New Roman" panose="02020603050405020304" pitchFamily="18" charset="0"/>
                <a:cs typeface="Times New Roman" panose="02020603050405020304" pitchFamily="18" charset="0"/>
              </a:rPr>
              <a:t>Gradul</a:t>
            </a:r>
            <a:r>
              <a:rPr lang="en-US" b="1" dirty="0">
                <a:latin typeface="Times New Roman" panose="02020603050405020304" pitchFamily="18" charset="0"/>
                <a:cs typeface="Times New Roman" panose="02020603050405020304" pitchFamily="18" charset="0"/>
              </a:rPr>
              <a:t> didactic I</a:t>
            </a:r>
          </a:p>
          <a:p>
            <a:pPr algn="just"/>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candidații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înscriși</a:t>
            </a:r>
            <a:r>
              <a:rPr lang="en-US" b="1" dirty="0">
                <a:latin typeface="Times New Roman" panose="02020603050405020304" pitchFamily="18" charset="0"/>
                <a:cs typeface="Times New Roman" panose="02020603050405020304" pitchFamily="18" charset="0"/>
              </a:rPr>
              <a:t> anterior </a:t>
            </a:r>
            <a:r>
              <a:rPr lang="en-US" b="1" dirty="0" err="1">
                <a:latin typeface="Times New Roman" panose="02020603050405020304" pitchFamily="18" charset="0"/>
                <a:cs typeface="Times New Roman" panose="02020603050405020304" pitchFamily="18" charset="0"/>
              </a:rPr>
              <a:t>anului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școlar</a:t>
            </a:r>
            <a:r>
              <a:rPr lang="en-US" b="1" dirty="0">
                <a:latin typeface="Times New Roman" panose="02020603050405020304" pitchFamily="18" charset="0"/>
                <a:cs typeface="Times New Roman" panose="02020603050405020304" pitchFamily="18" charset="0"/>
              </a:rPr>
              <a:t> 2022-2023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documentele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inspecție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curentă</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specială</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vor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realiza</a:t>
            </a:r>
            <a:r>
              <a:rPr lang="en-US" dirty="0">
                <a:latin typeface="Times New Roman" panose="02020603050405020304" pitchFamily="18" charset="0"/>
                <a:cs typeface="Times New Roman" panose="02020603050405020304" pitchFamily="18" charset="0"/>
              </a:rPr>
              <a:t> pe </a:t>
            </a: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modelelor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prevăzute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anexele</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8</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10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14</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Metodologia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continuă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personalului</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învățământul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preuniversitar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aprobată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ordinul</a:t>
            </a:r>
            <a:r>
              <a:rPr lang="en-US" dirty="0">
                <a:latin typeface="Times New Roman" panose="02020603050405020304" pitchFamily="18" charset="0"/>
                <a:cs typeface="Times New Roman" panose="02020603050405020304" pitchFamily="18" charset="0"/>
              </a:rPr>
              <a:t> nr. 5561/2011, cu </a:t>
            </a:r>
            <a:r>
              <a:rPr lang="en-US" dirty="0" err="1">
                <a:latin typeface="Times New Roman" panose="02020603050405020304" pitchFamily="18" charset="0"/>
                <a:cs typeface="Times New Roman" panose="02020603050405020304" pitchFamily="18" charset="0"/>
              </a:rPr>
              <a:t>modificările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completările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ulterioare</a:t>
            </a:r>
            <a:r>
              <a:rPr lang="en-US" dirty="0">
                <a:latin typeface="Times New Roman" panose="02020603050405020304" pitchFamily="18" charset="0"/>
                <a:cs typeface="Times New Roman" panose="02020603050405020304" pitchFamily="18" charset="0"/>
              </a:rPr>
              <a:t>, conform </a:t>
            </a:r>
            <a:r>
              <a:rPr lang="en-US" dirty="0" err="1">
                <a:latin typeface="Times New Roman" panose="02020603050405020304" pitchFamily="18" charset="0"/>
                <a:cs typeface="Times New Roman" panose="02020603050405020304" pitchFamily="18" charset="0"/>
              </a:rPr>
              <a:t>prevederilor</a:t>
            </a:r>
            <a:r>
              <a:rPr lang="en-US" dirty="0">
                <a:latin typeface="Times New Roman" panose="02020603050405020304" pitchFamily="18" charset="0"/>
                <a:cs typeface="Times New Roman" panose="02020603050405020304" pitchFamily="18" charset="0"/>
              </a:rPr>
              <a:t> OME nr. 4151/2022, </a:t>
            </a:r>
            <a:r>
              <a:rPr lang="en-US" dirty="0" err="1">
                <a:latin typeface="Times New Roman" panose="02020603050405020304" pitchFamily="18" charset="0"/>
                <a:cs typeface="Times New Roman" panose="02020603050405020304" pitchFamily="18" charset="0"/>
              </a:rPr>
              <a:t>art.II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alin</a:t>
            </a:r>
            <a:r>
              <a:rPr lang="en-US" dirty="0">
                <a:latin typeface="Times New Roman" panose="02020603050405020304" pitchFamily="18" charset="0"/>
                <a:cs typeface="Times New Roman" panose="02020603050405020304" pitchFamily="18" charset="0"/>
              </a:rPr>
              <a:t>. (1).</a:t>
            </a:r>
          </a:p>
          <a:p>
            <a:pPr algn="just"/>
            <a:r>
              <a:rPr lang="en-US" dirty="0">
                <a:latin typeface="Times New Roman" panose="02020603050405020304" pitchFamily="18" charset="0"/>
                <a:cs typeface="Times New Roman" panose="02020603050405020304" pitchFamily="18" charset="0"/>
              </a:rPr>
              <a:t>II.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candidații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înscriși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începând</a:t>
            </a:r>
            <a:r>
              <a:rPr lang="en-US" b="1" dirty="0">
                <a:latin typeface="Times New Roman" panose="02020603050405020304" pitchFamily="18" charset="0"/>
                <a:cs typeface="Times New Roman" panose="02020603050405020304" pitchFamily="18" charset="0"/>
              </a:rPr>
              <a:t> cu </a:t>
            </a:r>
            <a:r>
              <a:rPr lang="en-US" b="1" dirty="0" err="1">
                <a:latin typeface="Times New Roman" panose="02020603050405020304" pitchFamily="18" charset="0"/>
                <a:cs typeface="Times New Roman" panose="02020603050405020304" pitchFamily="18" charset="0"/>
              </a:rPr>
              <a:t>anul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școlar</a:t>
            </a:r>
            <a:r>
              <a:rPr lang="en-US" b="1" dirty="0">
                <a:latin typeface="Times New Roman" panose="02020603050405020304" pitchFamily="18" charset="0"/>
                <a:cs typeface="Times New Roman" panose="02020603050405020304" pitchFamily="18" charset="0"/>
              </a:rPr>
              <a:t> 2022-2023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documentele</a:t>
            </a:r>
            <a:r>
              <a:rPr lang="en-US"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inspecție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curentă</a:t>
            </a:r>
            <a:r>
              <a:rPr lang="en-US" b="1" dirty="0">
                <a:latin typeface="Times New Roman" panose="02020603050405020304" pitchFamily="18" charset="0"/>
                <a:cs typeface="Times New Roman" panose="02020603050405020304" pitchFamily="18" charset="0"/>
              </a:rPr>
              <a:t> II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vor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realiza</a:t>
            </a:r>
            <a:r>
              <a:rPr lang="en-US" dirty="0">
                <a:latin typeface="Times New Roman" panose="02020603050405020304" pitchFamily="18" charset="0"/>
                <a:cs typeface="Times New Roman" panose="02020603050405020304" pitchFamily="18" charset="0"/>
              </a:rPr>
              <a:t> pe </a:t>
            </a: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modelelor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prevăzute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anexele</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8</a:t>
            </a: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10</a:t>
            </a:r>
            <a:r>
              <a:rPr lang="en-US" dirty="0">
                <a:latin typeface="Times New Roman" panose="02020603050405020304" pitchFamily="18" charset="0"/>
                <a:cs typeface="Times New Roman" panose="02020603050405020304" pitchFamily="18" charset="0"/>
              </a:rPr>
              <a:t>a la </a:t>
            </a:r>
            <a:r>
              <a:rPr lang="en-US" dirty="0" err="1">
                <a:latin typeface="Times New Roman" panose="02020603050405020304" pitchFamily="18" charset="0"/>
                <a:cs typeface="Times New Roman" panose="02020603050405020304" pitchFamily="18" charset="0"/>
              </a:rPr>
              <a:t>Metodologia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continuă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personalului</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învățământul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preuniversitar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aprobată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ordinul</a:t>
            </a:r>
            <a:r>
              <a:rPr lang="en-US" dirty="0">
                <a:latin typeface="Times New Roman" panose="02020603050405020304" pitchFamily="18" charset="0"/>
                <a:cs typeface="Times New Roman" panose="02020603050405020304" pitchFamily="18" charset="0"/>
              </a:rPr>
              <a:t> nr. 5561/2011, cu </a:t>
            </a:r>
            <a:r>
              <a:rPr lang="en-US" dirty="0" err="1">
                <a:latin typeface="Times New Roman" panose="02020603050405020304" pitchFamily="18" charset="0"/>
                <a:cs typeface="Times New Roman" panose="02020603050405020304" pitchFamily="18" charset="0"/>
              </a:rPr>
              <a:t>modificările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completările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ulterioare</a:t>
            </a:r>
            <a:r>
              <a:rPr lang="en-US" dirty="0">
                <a:latin typeface="Times New Roman" panose="02020603050405020304" pitchFamily="18" charset="0"/>
                <a:cs typeface="Times New Roman" panose="02020603050405020304" pitchFamily="18" charset="0"/>
              </a:rPr>
              <a:t>, conform </a:t>
            </a:r>
            <a:r>
              <a:rPr lang="en-US" dirty="0" err="1">
                <a:latin typeface="Times New Roman" panose="02020603050405020304" pitchFamily="18" charset="0"/>
                <a:cs typeface="Times New Roman" panose="02020603050405020304" pitchFamily="18" charset="0"/>
              </a:rPr>
              <a:t>prevederilor</a:t>
            </a:r>
            <a:r>
              <a:rPr lang="en-US" dirty="0">
                <a:latin typeface="Times New Roman" panose="02020603050405020304" pitchFamily="18" charset="0"/>
                <a:cs typeface="Times New Roman" panose="02020603050405020304" pitchFamily="18" charset="0"/>
              </a:rPr>
              <a:t> OME nr. 4151/2022, </a:t>
            </a:r>
            <a:r>
              <a:rPr lang="en-US" dirty="0" err="1">
                <a:latin typeface="Times New Roman" panose="02020603050405020304" pitchFamily="18" charset="0"/>
                <a:cs typeface="Times New Roman" panose="02020603050405020304" pitchFamily="18" charset="0"/>
              </a:rPr>
              <a:t>art.II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alin</a:t>
            </a:r>
            <a:r>
              <a:rPr lang="en-US" dirty="0">
                <a:latin typeface="Times New Roman" panose="02020603050405020304" pitchFamily="18" charset="0"/>
                <a:cs typeface="Times New Roman" panose="02020603050405020304" pitchFamily="18" charset="0"/>
              </a:rPr>
              <a:t>. (2).</a:t>
            </a:r>
          </a:p>
          <a:p>
            <a:pPr algn="just"/>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inspecția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specială</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folosesc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documente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prevăzute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anexele</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8</a:t>
            </a: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fișa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evaluare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14</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raportul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scris</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aceeași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metodologie</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inspecția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curentă</a:t>
            </a:r>
            <a:r>
              <a:rPr lang="en-US" b="1" dirty="0">
                <a:latin typeface="Times New Roman" panose="02020603050405020304" pitchFamily="18" charset="0"/>
                <a:cs typeface="Times New Roman" panose="02020603050405020304" pitchFamily="18" charset="0"/>
              </a:rPr>
              <a:t> I </a:t>
            </a:r>
            <a:r>
              <a:rPr lang="en-US" dirty="0" err="1">
                <a:latin typeface="Times New Roman" panose="02020603050405020304" pitchFamily="18" charset="0"/>
                <a:cs typeface="Times New Roman" panose="02020603050405020304" pitchFamily="18" charset="0"/>
              </a:rPr>
              <a:t>realizată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școlar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premergător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înscrierii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rămân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valabile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documentele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întocmite</a:t>
            </a:r>
            <a:r>
              <a:rPr lang="en-US" dirty="0">
                <a:latin typeface="Times New Roman" panose="02020603050405020304" pitchFamily="18" charset="0"/>
                <a:cs typeface="Times New Roman" panose="02020603050405020304" pitchFamily="18" charset="0"/>
              </a:rPr>
              <a:t> conform </a:t>
            </a:r>
            <a:r>
              <a:rPr lang="en-US" dirty="0" err="1">
                <a:latin typeface="Times New Roman" panose="02020603050405020304" pitchFamily="18" charset="0"/>
                <a:cs typeface="Times New Roman" panose="02020603050405020304" pitchFamily="18" charset="0"/>
              </a:rPr>
              <a:t>anexelor</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8</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10</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Metodologia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continuă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personalului</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învățământul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preuniversitar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aprobată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ordinul</a:t>
            </a:r>
            <a:r>
              <a:rPr lang="en-US" dirty="0">
                <a:latin typeface="Times New Roman" panose="02020603050405020304" pitchFamily="18" charset="0"/>
                <a:cs typeface="Times New Roman" panose="02020603050405020304" pitchFamily="18" charset="0"/>
              </a:rPr>
              <a:t> nr. 5561/2011, cu </a:t>
            </a:r>
            <a:r>
              <a:rPr lang="en-US" dirty="0" err="1">
                <a:latin typeface="Times New Roman" panose="02020603050405020304" pitchFamily="18" charset="0"/>
                <a:cs typeface="Times New Roman" panose="02020603050405020304" pitchFamily="18" charset="0"/>
              </a:rPr>
              <a:t>modificările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completările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ulterioare</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660029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C37A388-52F4-31B9-4D36-D531565AFF4F}"/>
              </a:ext>
            </a:extLst>
          </p:cNvPr>
          <p:cNvSpPr>
            <a:spLocks noGrp="1"/>
          </p:cNvSpPr>
          <p:nvPr>
            <p:ph type="body" idx="1"/>
          </p:nvPr>
        </p:nvSpPr>
        <p:spPr>
          <a:xfrm>
            <a:off x="609600" y="836712"/>
            <a:ext cx="7202760" cy="5204650"/>
          </a:xfrm>
        </p:spPr>
        <p:txBody>
          <a:bodyPr/>
          <a:lstStyle/>
          <a:p>
            <a:r>
              <a:rPr lang="ro-RO" b="1" dirty="0"/>
              <a:t>Inspectorul școlar/Cadrul didactic care a efectuat inspecția</a:t>
            </a:r>
            <a:r>
              <a:rPr lang="ro-RO" dirty="0"/>
              <a:t>:</a:t>
            </a:r>
          </a:p>
          <a:p>
            <a:pPr marL="285750" indent="-285750" algn="just">
              <a:buFontTx/>
              <a:buChar char="-"/>
            </a:pPr>
            <a:r>
              <a:rPr lang="ro-RO" dirty="0"/>
              <a:t>utilizează fișa de evaluare a activității didactice pentru redactarea raportului de inspecție scris și pentru stabilirea calificativului anual;</a:t>
            </a:r>
          </a:p>
          <a:p>
            <a:pPr marL="285750" indent="-285750" algn="just">
              <a:buFontTx/>
              <a:buChar char="-"/>
            </a:pPr>
            <a:r>
              <a:rPr lang="ro-RO" dirty="0"/>
              <a:t>-predă (la finalizarea activității) inspectorului școlar pentru dezvoltarea resursei umane raportul scris încheiat la inspecție și fișele de evaluare a activității didactice (în număr de 4 dintre care una pentru o activitate de evaluare sau, în cazul învățământului preșcolar/primar, un număr de minimum două fișe de evaluare a activităților didactice desfășurate la grupă/clasă și fișele de la alte activități evaluate în cadrul inspecției).</a:t>
            </a:r>
          </a:p>
          <a:p>
            <a:pPr marL="285750" indent="-285750" algn="just">
              <a:buFontTx/>
              <a:buChar char="-"/>
            </a:pPr>
            <a:r>
              <a:rPr lang="ro-RO" b="1" dirty="0"/>
              <a:t>Raportul scris încheiat la inspecție este valabil numai însoțit de fișele de evaluare a activității cadrului didactic inspectat.</a:t>
            </a:r>
            <a:endParaRPr lang="en-US" b="1" dirty="0"/>
          </a:p>
        </p:txBody>
      </p:sp>
    </p:spTree>
    <p:extLst>
      <p:ext uri="{BB962C8B-B14F-4D97-AF65-F5344CB8AC3E}">
        <p14:creationId xmlns:p14="http://schemas.microsoft.com/office/powerpoint/2010/main" val="4140670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420888"/>
            <a:ext cx="8305800" cy="1143000"/>
          </a:xfrm>
          <a:ln>
            <a:miter lim="800000"/>
            <a:headEnd/>
            <a:tailEnd/>
          </a:ln>
        </p:spPr>
        <p:txBody>
          <a:bodyPr>
            <a:normAutofit/>
          </a:bodyPr>
          <a:lstStyle/>
          <a:p>
            <a:pPr algn="ctr" eaLnBrk="1" fontAlgn="auto" hangingPunct="1">
              <a:spcAft>
                <a:spcPts val="0"/>
              </a:spcAft>
              <a:defRPr/>
            </a:pPr>
            <a:r>
              <a:rPr lang="ro-RO" dirty="0"/>
              <a:t>Vă mulțumim pentru atenție!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8F441-A075-0CB2-50EE-47462B1E4A8E}"/>
              </a:ext>
            </a:extLst>
          </p:cNvPr>
          <p:cNvSpPr>
            <a:spLocks noGrp="1"/>
          </p:cNvSpPr>
          <p:nvPr>
            <p:ph type="title"/>
          </p:nvPr>
        </p:nvSpPr>
        <p:spPr>
          <a:xfrm>
            <a:off x="638525" y="260648"/>
            <a:ext cx="6347713" cy="1320800"/>
          </a:xfrm>
        </p:spPr>
        <p:txBody>
          <a:bodyPr/>
          <a:lstStyle/>
          <a:p>
            <a:pPr algn="ctr"/>
            <a:r>
              <a:rPr lang="it-IT" dirty="0">
                <a:solidFill>
                  <a:schemeClr val="tx1"/>
                </a:solidFill>
                <a:latin typeface="Times New Roman" panose="02020603050405020304" pitchFamily="18" charset="0"/>
                <a:cs typeface="Times New Roman" panose="02020603050405020304" pitchFamily="18" charset="0"/>
              </a:rPr>
              <a:t>Competențele profesionale ale unui bun metodist</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ED6119C-B5D9-3909-F22E-BD1E04343B2B}"/>
              </a:ext>
            </a:extLst>
          </p:cNvPr>
          <p:cNvSpPr>
            <a:spLocks noGrp="1"/>
          </p:cNvSpPr>
          <p:nvPr>
            <p:ph idx="1"/>
          </p:nvPr>
        </p:nvSpPr>
        <p:spPr>
          <a:xfrm>
            <a:off x="609599" y="1412776"/>
            <a:ext cx="6347714" cy="4628587"/>
          </a:xfrm>
        </p:spPr>
        <p:txBody>
          <a:bodyPr/>
          <a:lstStyle/>
          <a:p>
            <a:pPr algn="just"/>
            <a:endParaRPr lang="ro-RO" sz="2000" dirty="0"/>
          </a:p>
          <a:p>
            <a:pPr algn="just"/>
            <a:r>
              <a:rPr lang="en-US" sz="2000" dirty="0" err="1">
                <a:latin typeface="Times New Roman" panose="02020603050405020304" pitchFamily="18" charset="0"/>
                <a:cs typeface="Times New Roman" panose="02020603050405020304" pitchFamily="18" charset="0"/>
              </a:rPr>
              <a:t>să</a:t>
            </a:r>
            <a:r>
              <a:rPr lang="en-US" sz="2000" dirty="0">
                <a:latin typeface="Times New Roman" panose="02020603050405020304" pitchFamily="18" charset="0"/>
                <a:cs typeface="Times New Roman" panose="02020603050405020304" pitchFamily="18" charset="0"/>
              </a:rPr>
              <a:t> fie </a:t>
            </a:r>
            <a:r>
              <a:rPr lang="en-US" sz="2000" dirty="0" err="1">
                <a:latin typeface="Times New Roman" panose="02020603050405020304" pitchFamily="18" charset="0"/>
                <a:cs typeface="Times New Roman" panose="02020603050405020304" pitchFamily="18" charset="0"/>
              </a:rPr>
              <a:t>capabil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evalueze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eficienţa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strategiilor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didactice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alese</a:t>
            </a:r>
            <a:r>
              <a:rPr lang="en-US" sz="2000" dirty="0">
                <a:latin typeface="Times New Roman" panose="02020603050405020304" pitchFamily="18" charset="0"/>
                <a:cs typeface="Times New Roman" panose="02020603050405020304" pitchFamily="18" charset="0"/>
              </a:rPr>
              <a:t> de </a:t>
            </a:r>
            <a:r>
              <a:rPr lang="en-US" sz="2000" dirty="0" err="1">
                <a:latin typeface="Times New Roman" panose="02020603050405020304" pitchFamily="18" charset="0"/>
                <a:cs typeface="Times New Roman" panose="02020603050405020304" pitchFamily="18" charset="0"/>
              </a:rPr>
              <a:t>cadrul</a:t>
            </a:r>
            <a:r>
              <a:rPr lang="en-US" sz="2000" dirty="0">
                <a:latin typeface="Times New Roman" panose="02020603050405020304" pitchFamily="18" charset="0"/>
                <a:cs typeface="Times New Roman" panose="02020603050405020304" pitchFamily="18" charset="0"/>
              </a:rPr>
              <a:t> didactic la </a:t>
            </a:r>
            <a:r>
              <a:rPr lang="en-US" sz="2000" dirty="0" err="1">
                <a:latin typeface="Times New Roman" panose="02020603050405020304" pitchFamily="18" charset="0"/>
                <a:cs typeface="Times New Roman" panose="02020603050405020304" pitchFamily="18" charset="0"/>
              </a:rPr>
              <a:t>clasă</a:t>
            </a:r>
            <a:r>
              <a:rPr lang="en-US" sz="2000" dirty="0">
                <a:latin typeface="Times New Roman" panose="02020603050405020304" pitchFamily="18" charset="0"/>
                <a:cs typeface="Times New Roman" panose="02020603050405020304" pitchFamily="18" charset="0"/>
              </a:rPr>
              <a:t>, precum </a:t>
            </a:r>
            <a:r>
              <a:rPr lang="en-US" sz="2000" dirty="0" err="1">
                <a:latin typeface="Times New Roman" panose="02020603050405020304" pitchFamily="18" charset="0"/>
                <a:cs typeface="Times New Roman" panose="02020603050405020304" pitchFamily="18" charset="0"/>
              </a:rPr>
              <a:t>şi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alte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activităţi</a:t>
            </a:r>
            <a:r>
              <a:rPr lang="en-US" sz="2000" dirty="0">
                <a:latin typeface="Times New Roman" panose="02020603050405020304" pitchFamily="18" charset="0"/>
                <a:cs typeface="Times New Roman" panose="02020603050405020304" pitchFamily="18" charset="0"/>
              </a:rPr>
              <a:t> care se </a:t>
            </a:r>
            <a:r>
              <a:rPr lang="en-US" sz="2000" dirty="0" err="1">
                <a:latin typeface="Times New Roman" panose="02020603050405020304" pitchFamily="18" charset="0"/>
                <a:cs typeface="Times New Roman" panose="02020603050405020304" pitchFamily="18" charset="0"/>
              </a:rPr>
              <a:t>desfăşoară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în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instituţia</a:t>
            </a:r>
            <a:r>
              <a:rPr lang="en-US" sz="2000" dirty="0">
                <a:latin typeface="Times New Roman" panose="02020603050405020304" pitchFamily="18" charset="0"/>
                <a:cs typeface="Times New Roman" panose="02020603050405020304" pitchFamily="18" charset="0"/>
              </a:rPr>
              <a:t> de </a:t>
            </a:r>
            <a:r>
              <a:rPr lang="en-US" sz="2000" dirty="0" err="1">
                <a:latin typeface="Times New Roman" panose="02020603050405020304" pitchFamily="18" charset="0"/>
                <a:cs typeface="Times New Roman" panose="02020603050405020304" pitchFamily="18" charset="0"/>
              </a:rPr>
              <a:t>educaţie</a:t>
            </a:r>
            <a:r>
              <a:rPr lang="en-US" sz="2000" dirty="0">
                <a:latin typeface="Times New Roman" panose="02020603050405020304" pitchFamily="18" charset="0"/>
                <a:cs typeface="Times New Roman" panose="02020603050405020304" pitchFamily="18" charset="0"/>
              </a:rPr>
              <a:t>;</a:t>
            </a:r>
          </a:p>
          <a:p>
            <a:pPr algn="just"/>
            <a:r>
              <a:rPr lang="en-US" sz="2000" dirty="0" err="1">
                <a:latin typeface="Times New Roman" panose="02020603050405020304" pitchFamily="18" charset="0"/>
                <a:cs typeface="Times New Roman" panose="02020603050405020304" pitchFamily="18" charset="0"/>
              </a:rPr>
              <a:t>să</a:t>
            </a:r>
            <a:r>
              <a:rPr lang="en-US" sz="2000" dirty="0">
                <a:latin typeface="Times New Roman" panose="02020603050405020304" pitchFamily="18" charset="0"/>
                <a:cs typeface="Times New Roman" panose="02020603050405020304" pitchFamily="18" charset="0"/>
              </a:rPr>
              <a:t> fie </a:t>
            </a:r>
            <a:r>
              <a:rPr lang="en-US" sz="2000" dirty="0" err="1">
                <a:latin typeface="Times New Roman" panose="02020603050405020304" pitchFamily="18" charset="0"/>
                <a:cs typeface="Times New Roman" panose="02020603050405020304" pitchFamily="18" charset="0"/>
              </a:rPr>
              <a:t>capabil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acţioneze</a:t>
            </a:r>
            <a:r>
              <a:rPr lang="en-US" sz="2000" dirty="0">
                <a:latin typeface="Times New Roman" panose="02020603050405020304" pitchFamily="18" charset="0"/>
                <a:cs typeface="Times New Roman" panose="02020603050405020304" pitchFamily="18" charset="0"/>
              </a:rPr>
              <a:t> ca un expert </a:t>
            </a:r>
            <a:r>
              <a:rPr lang="en-US" sz="2000" dirty="0" err="1">
                <a:latin typeface="Times New Roman" panose="02020603050405020304" pitchFamily="18" charset="0"/>
                <a:cs typeface="Times New Roman" panose="02020603050405020304" pitchFamily="18" charset="0"/>
              </a:rPr>
              <a:t>în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educaţie</a:t>
            </a:r>
            <a:r>
              <a:rPr lang="en-US" sz="2000" dirty="0">
                <a:latin typeface="Times New Roman" panose="02020603050405020304" pitchFamily="18" charset="0"/>
                <a:cs typeface="Times New Roman" panose="02020603050405020304" pitchFamily="18" charset="0"/>
              </a:rPr>
              <a:t> care </a:t>
            </a:r>
            <a:r>
              <a:rPr lang="en-US" sz="2000" dirty="0" err="1">
                <a:latin typeface="Times New Roman" panose="02020603050405020304" pitchFamily="18" charset="0"/>
                <a:cs typeface="Times New Roman" panose="02020603050405020304" pitchFamily="18" charset="0"/>
              </a:rPr>
              <a:t>acordă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consultanţă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cadrului</a:t>
            </a:r>
            <a:r>
              <a:rPr lang="en-US" sz="2000" dirty="0">
                <a:latin typeface="Times New Roman" panose="02020603050405020304" pitchFamily="18" charset="0"/>
                <a:cs typeface="Times New Roman" panose="02020603050405020304" pitchFamily="18" charset="0"/>
              </a:rPr>
              <a:t> didactic </a:t>
            </a:r>
            <a:r>
              <a:rPr lang="en-US" sz="2000" dirty="0" err="1">
                <a:latin typeface="Times New Roman" panose="02020603050405020304" pitchFamily="18" charset="0"/>
                <a:cs typeface="Times New Roman" panose="02020603050405020304" pitchFamily="18" charset="0"/>
              </a:rPr>
              <a:t>în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procesul</a:t>
            </a:r>
            <a:r>
              <a:rPr lang="en-US" sz="2000" dirty="0">
                <a:latin typeface="Times New Roman" panose="02020603050405020304" pitchFamily="18" charset="0"/>
                <a:cs typeface="Times New Roman" panose="02020603050405020304" pitchFamily="18" charset="0"/>
              </a:rPr>
              <a:t> de </a:t>
            </a:r>
            <a:r>
              <a:rPr lang="en-US" sz="2000" dirty="0" err="1">
                <a:latin typeface="Times New Roman" panose="02020603050405020304" pitchFamily="18" charset="0"/>
                <a:cs typeface="Times New Roman" panose="02020603050405020304" pitchFamily="18" charset="0"/>
              </a:rPr>
              <a:t>dezvoltare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personală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şi</a:t>
            </a:r>
            <a:r>
              <a:rPr lang="en-US" sz="2000" dirty="0">
                <a:latin typeface="Times New Roman" panose="02020603050405020304" pitchFamily="18" charset="0"/>
                <a:cs typeface="Times New Roman" panose="02020603050405020304" pitchFamily="18" charset="0"/>
              </a:rPr>
              <a:t> care </a:t>
            </a:r>
            <a:r>
              <a:rPr lang="en-US" sz="2000" dirty="0" err="1">
                <a:latin typeface="Times New Roman" panose="02020603050405020304" pitchFamily="18" charset="0"/>
                <a:cs typeface="Times New Roman" panose="02020603050405020304" pitchFamily="18" charset="0"/>
              </a:rPr>
              <a:t>dă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exemple</a:t>
            </a:r>
            <a:r>
              <a:rPr lang="en-US" sz="2000" dirty="0">
                <a:latin typeface="Times New Roman" panose="02020603050405020304" pitchFamily="18" charset="0"/>
                <a:cs typeface="Times New Roman" panose="02020603050405020304" pitchFamily="18" charset="0"/>
              </a:rPr>
              <a:t> de </a:t>
            </a:r>
            <a:r>
              <a:rPr lang="en-US" sz="2000" dirty="0" err="1">
                <a:latin typeface="Times New Roman" panose="02020603050405020304" pitchFamily="18" charset="0"/>
                <a:cs typeface="Times New Roman" panose="02020603050405020304" pitchFamily="18" charset="0"/>
              </a:rPr>
              <a:t>bună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practică</a:t>
            </a:r>
            <a:r>
              <a:rPr lang="en-US" sz="2000" dirty="0">
                <a:latin typeface="Times New Roman" panose="02020603050405020304" pitchFamily="18" charset="0"/>
                <a:cs typeface="Times New Roman" panose="02020603050405020304" pitchFamily="18" charset="0"/>
              </a:rPr>
              <a:t>;</a:t>
            </a:r>
          </a:p>
          <a:p>
            <a:pPr algn="just"/>
            <a:r>
              <a:rPr lang="en-US" sz="2000" dirty="0" err="1">
                <a:latin typeface="Times New Roman" panose="02020603050405020304" pitchFamily="18" charset="0"/>
                <a:cs typeface="Times New Roman" panose="02020603050405020304" pitchFamily="18" charset="0"/>
              </a:rPr>
              <a:t>să</a:t>
            </a:r>
            <a:r>
              <a:rPr lang="en-US" sz="2000" dirty="0">
                <a:latin typeface="Times New Roman" panose="02020603050405020304" pitchFamily="18" charset="0"/>
                <a:cs typeface="Times New Roman" panose="02020603050405020304" pitchFamily="18" charset="0"/>
              </a:rPr>
              <a:t> fie </a:t>
            </a:r>
            <a:r>
              <a:rPr lang="en-US" sz="2000" dirty="0" err="1">
                <a:latin typeface="Times New Roman" panose="02020603050405020304" pitchFamily="18" charset="0"/>
                <a:cs typeface="Times New Roman" panose="02020603050405020304" pitchFamily="18" charset="0"/>
              </a:rPr>
              <a:t>capabil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emită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judecăţi</a:t>
            </a:r>
            <a:r>
              <a:rPr lang="en-US" sz="2000" dirty="0">
                <a:latin typeface="Times New Roman" panose="02020603050405020304" pitchFamily="18" charset="0"/>
                <a:cs typeface="Times New Roman" panose="02020603050405020304" pitchFamily="18" charset="0"/>
              </a:rPr>
              <a:t> de </a:t>
            </a:r>
            <a:r>
              <a:rPr lang="en-US" sz="2000" dirty="0" err="1">
                <a:latin typeface="Times New Roman" panose="02020603050405020304" pitchFamily="18" charset="0"/>
                <a:cs typeface="Times New Roman" panose="02020603050405020304" pitchFamily="18" charset="0"/>
              </a:rPr>
              <a:t>valoare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în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ceea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priveşte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propunerea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recomandărilor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şi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măsurilor</a:t>
            </a:r>
            <a:r>
              <a:rPr lang="en-US" sz="2000" dirty="0">
                <a:latin typeface="Times New Roman" panose="02020603050405020304" pitchFamily="18" charset="0"/>
                <a:cs typeface="Times New Roman" panose="02020603050405020304" pitchFamily="18" charset="0"/>
              </a:rPr>
              <a:t> care </a:t>
            </a:r>
            <a:r>
              <a:rPr lang="en-US" sz="2000" dirty="0" err="1">
                <a:latin typeface="Times New Roman" panose="02020603050405020304" pitchFamily="18" charset="0"/>
                <a:cs typeface="Times New Roman" panose="02020603050405020304" pitchFamily="18" charset="0"/>
              </a:rPr>
              <a:t>decurg</a:t>
            </a:r>
            <a:r>
              <a:rPr lang="en-US" sz="2000" dirty="0">
                <a:latin typeface="Times New Roman" panose="02020603050405020304" pitchFamily="18" charset="0"/>
                <a:cs typeface="Times New Roman" panose="02020603050405020304" pitchFamily="18" charset="0"/>
              </a:rPr>
              <a:t> din </a:t>
            </a:r>
            <a:r>
              <a:rPr lang="en-US" sz="2000" dirty="0" err="1">
                <a:latin typeface="Times New Roman" panose="02020603050405020304" pitchFamily="18" charset="0"/>
                <a:cs typeface="Times New Roman" panose="02020603050405020304" pitchFamily="18" charset="0"/>
              </a:rPr>
              <a:t>rezultatele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inspecţiei</a:t>
            </a:r>
            <a:r>
              <a:rPr lang="en-US" sz="20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73479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9C2C1-AAAC-B359-F0B2-B471EB3A836B}"/>
              </a:ext>
            </a:extLst>
          </p:cNvPr>
          <p:cNvSpPr>
            <a:spLocks noGrp="1"/>
          </p:cNvSpPr>
          <p:nvPr>
            <p:ph type="title"/>
          </p:nvPr>
        </p:nvSpPr>
        <p:spPr>
          <a:xfrm>
            <a:off x="212574" y="188640"/>
            <a:ext cx="7924802" cy="1320800"/>
          </a:xfrm>
        </p:spPr>
        <p:txBody>
          <a:bodyPr>
            <a:normAutofit fontScale="90000"/>
          </a:bodyPr>
          <a:lstStyle/>
          <a:p>
            <a:pPr algn="ctr"/>
            <a:r>
              <a:rPr lang="en-US" dirty="0" err="1">
                <a:solidFill>
                  <a:schemeClr val="tx1"/>
                </a:solidFill>
                <a:latin typeface="Times New Roman" panose="02020603050405020304" pitchFamily="18" charset="0"/>
                <a:cs typeface="Times New Roman" panose="02020603050405020304" pitchFamily="18" charset="0"/>
              </a:rPr>
              <a:t>Codul</a:t>
            </a:r>
            <a:r>
              <a:rPr lang="en-US" dirty="0">
                <a:solidFill>
                  <a:schemeClr val="tx1"/>
                </a:solidFill>
                <a:latin typeface="Times New Roman" panose="02020603050405020304" pitchFamily="18" charset="0"/>
                <a:cs typeface="Times New Roman" panose="02020603050405020304" pitchFamily="18" charset="0"/>
              </a:rPr>
              <a:t> de </a:t>
            </a:r>
            <a:r>
              <a:rPr lang="en-US" dirty="0" err="1">
                <a:solidFill>
                  <a:schemeClr val="tx1"/>
                </a:solidFill>
                <a:latin typeface="Times New Roman" panose="02020603050405020304" pitchFamily="18" charset="0"/>
                <a:cs typeface="Times New Roman" panose="02020603050405020304" pitchFamily="18" charset="0"/>
              </a:rPr>
              <a:t>conduită</a:t>
            </a:r>
            <a:r>
              <a:rPr lang="en-US" dirty="0">
                <a:solidFill>
                  <a:schemeClr val="tx1"/>
                </a:solidFill>
                <a:latin typeface="Times New Roman" panose="02020603050405020304" pitchFamily="18" charset="0"/>
                <a:cs typeface="Times New Roman" panose="02020603050405020304" pitchFamily="18" charset="0"/>
              </a:rPr>
              <a:t> al </a:t>
            </a:r>
            <a:r>
              <a:rPr lang="en-US" dirty="0" err="1">
                <a:solidFill>
                  <a:schemeClr val="tx1"/>
                </a:solidFill>
                <a:latin typeface="Times New Roman" panose="02020603050405020304" pitchFamily="18" charset="0"/>
                <a:cs typeface="Times New Roman" panose="02020603050405020304" pitchFamily="18" charset="0"/>
              </a:rPr>
              <a:t>profesorilor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metodiști</a:t>
            </a:r>
            <a:br>
              <a:rPr lang="en-US" dirty="0"/>
            </a:br>
            <a:endParaRPr lang="en-US" dirty="0"/>
          </a:p>
        </p:txBody>
      </p:sp>
      <p:sp>
        <p:nvSpPr>
          <p:cNvPr id="3" name="Content Placeholder 2">
            <a:extLst>
              <a:ext uri="{FF2B5EF4-FFF2-40B4-BE49-F238E27FC236}">
                <a16:creationId xmlns:a16="http://schemas.microsoft.com/office/drawing/2014/main" id="{3EEB15DA-ED2B-9D9F-6BB2-D3BB5DAF44E8}"/>
              </a:ext>
            </a:extLst>
          </p:cNvPr>
          <p:cNvSpPr>
            <a:spLocks noGrp="1"/>
          </p:cNvSpPr>
          <p:nvPr>
            <p:ph idx="1"/>
          </p:nvPr>
        </p:nvSpPr>
        <p:spPr>
          <a:xfrm>
            <a:off x="212574" y="764704"/>
            <a:ext cx="7457732" cy="5679813"/>
          </a:xfrm>
        </p:spPr>
        <p:txBody>
          <a:bodyPr>
            <a:normAutofit lnSpcReduction="10000"/>
          </a:bodyPr>
          <a:lstStyle/>
          <a:p>
            <a:pPr algn="just"/>
            <a:r>
              <a:rPr lang="ro-RO" dirty="0">
                <a:latin typeface="Times New Roman" panose="02020603050405020304" pitchFamily="18" charset="0"/>
                <a:cs typeface="Times New Roman" panose="02020603050405020304" pitchFamily="18" charset="0"/>
              </a:rPr>
              <a:t>Î</a:t>
            </a:r>
            <a:r>
              <a:rPr lang="en-US" dirty="0">
                <a:latin typeface="Times New Roman" panose="02020603050405020304" pitchFamily="18" charset="0"/>
                <a:cs typeface="Times New Roman" panose="02020603050405020304" pitchFamily="18" charset="0"/>
              </a:rPr>
              <a:t>n </a:t>
            </a:r>
            <a:r>
              <a:rPr lang="en-US" dirty="0" err="1">
                <a:latin typeface="Times New Roman" panose="02020603050405020304" pitchFamily="18" charset="0"/>
                <a:cs typeface="Times New Roman" panose="02020603050405020304" pitchFamily="18" charset="0"/>
              </a:rPr>
              <a:t>calitate</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de persoane delegate de inspectoratul școlar pentru exercitarea de atribuții în teritoriu, metodiștii au obligația de a respecta principiile fundamentale, normele de conduită profesională și morală prevăzute în Codul de conduită  a personalului din inspectoratul școlar, conform OMECS nr. 5530 din 5 octombrie 2011, privind aprobarea Regulamentului cadru de  organizare</a:t>
            </a:r>
            <a:r>
              <a:rPr lang="pt-BR" dirty="0">
                <a:latin typeface="Times New Roman" panose="02020603050405020304" pitchFamily="18" charset="0"/>
                <a:cs typeface="Times New Roman" panose="02020603050405020304" pitchFamily="18" charset="0"/>
              </a:rPr>
              <a:t>şi funcţionare a</a:t>
            </a:r>
            <a:r>
              <a:rPr lang="ro-RO" dirty="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inspectoratelor şcolare</a:t>
            </a:r>
            <a:r>
              <a:rPr lang="ro-RO" dirty="0">
                <a:latin typeface="Times New Roman" panose="02020603050405020304" pitchFamily="18" charset="0"/>
                <a:cs typeface="Times New Roman" panose="02020603050405020304" pitchFamily="18" charset="0"/>
              </a:rPr>
              <a:t>, cu modificările și completările ulterioare.</a:t>
            </a:r>
          </a:p>
          <a:p>
            <a:pPr algn="just"/>
            <a:r>
              <a:rPr lang="ro-RO" dirty="0">
                <a:latin typeface="Times New Roman" panose="02020603050405020304" pitchFamily="18" charset="0"/>
                <a:cs typeface="Times New Roman" panose="02020603050405020304" pitchFamily="18" charset="0"/>
              </a:rPr>
              <a:t>În exercitarea activității specifice, metodiștii vor respecta prevederile regulamentului de inspecție școlară.</a:t>
            </a:r>
          </a:p>
          <a:p>
            <a:pPr algn="just"/>
            <a:r>
              <a:rPr lang="ro-RO" dirty="0">
                <a:latin typeface="Times New Roman" panose="02020603050405020304" pitchFamily="18" charset="0"/>
                <a:cs typeface="Times New Roman" panose="02020603050405020304" pitchFamily="18" charset="0"/>
              </a:rPr>
              <a:t>Rolul metodiștilor va fi unul de consiliere, monitorizare și evaluare.</a:t>
            </a:r>
          </a:p>
          <a:p>
            <a:r>
              <a:rPr lang="ro-RO" dirty="0">
                <a:latin typeface="Times New Roman" panose="02020603050405020304" pitchFamily="18" charset="0"/>
                <a:cs typeface="Times New Roman" panose="02020603050405020304" pitchFamily="18" charset="0"/>
              </a:rPr>
              <a:t>Metodiștii </a:t>
            </a:r>
            <a:r>
              <a:rPr lang="en-US" dirty="0" err="1">
                <a:latin typeface="Times New Roman" panose="02020603050405020304" pitchFamily="18" charset="0"/>
                <a:cs typeface="Times New Roman" panose="02020603050405020304" pitchFamily="18" charset="0"/>
              </a:rPr>
              <a:t>vor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comunica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deschis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asigurând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acelaşi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timp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confidenţialitatea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datelor</a:t>
            </a:r>
            <a:r>
              <a:rPr lang="en-US" dirty="0">
                <a:latin typeface="Times New Roman" panose="02020603050405020304" pitchFamily="18" charset="0"/>
                <a:cs typeface="Times New Roman" panose="02020603050405020304" pitchFamily="18" charset="0"/>
              </a:rPr>
              <a:t> care se </a:t>
            </a:r>
            <a:r>
              <a:rPr lang="en-US" dirty="0" err="1">
                <a:latin typeface="Times New Roman" panose="02020603050405020304" pitchFamily="18" charset="0"/>
                <a:cs typeface="Times New Roman" panose="02020603050405020304" pitchFamily="18" charset="0"/>
              </a:rPr>
              <a:t>referă</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unitatea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şcolară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personalul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a:t>
            </a:r>
            <a:r>
              <a:rPr lang="ro-RO" dirty="0">
                <a:latin typeface="Times New Roman" panose="02020603050405020304" pitchFamily="18" charset="0"/>
                <a:cs typeface="Times New Roman" panose="02020603050405020304" pitchFamily="18" charset="0"/>
              </a:rPr>
              <a:t>. Nu vor interveni în timpul lecției dacât dacă observă că cel inspectat pune în pericol viața, sănătatea elevilor/preșcolarilor, a lui sau a asistenței.</a:t>
            </a:r>
          </a:p>
          <a:p>
            <a:r>
              <a:rPr lang="ro-RO" dirty="0">
                <a:latin typeface="Times New Roman" panose="02020603050405020304" pitchFamily="18" charset="0"/>
                <a:cs typeface="Times New Roman" panose="02020603050405020304" pitchFamily="18" charset="0"/>
              </a:rPr>
              <a:t>Metodiștii vor avea un mod de lucru transparent și deschis și vor oferi permanent feed-back, informând conducerea unității de învățământ despre problemele care apar și despre constatările lor.</a:t>
            </a:r>
          </a:p>
          <a:p>
            <a:r>
              <a:rPr lang="ro-RO" dirty="0">
                <a:latin typeface="Times New Roman" panose="02020603050405020304" pitchFamily="18" charset="0"/>
                <a:cs typeface="Times New Roman" panose="02020603050405020304" pitchFamily="18" charset="0"/>
              </a:rPr>
              <a:t>Metodiștii au obligația să cunoască toate documentele elaborate de ME referitoare la formarea continuă, standardele naționale curriculare la disciplinele de specialitate și educație permanentă.</a:t>
            </a:r>
          </a:p>
          <a:p>
            <a:endParaRPr lang="ro-RO"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6003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70BFF-0A94-CFE7-D9D0-5BF63CC261AB}"/>
              </a:ext>
            </a:extLst>
          </p:cNvPr>
          <p:cNvSpPr>
            <a:spLocks noGrp="1"/>
          </p:cNvSpPr>
          <p:nvPr>
            <p:ph type="title"/>
          </p:nvPr>
        </p:nvSpPr>
        <p:spPr>
          <a:xfrm>
            <a:off x="609599" y="260648"/>
            <a:ext cx="6347713" cy="1320800"/>
          </a:xfrm>
        </p:spPr>
        <p:txBody>
          <a:bodyPr>
            <a:normAutofit/>
          </a:bodyPr>
          <a:lstStyle/>
          <a:p>
            <a:pPr algn="ctr"/>
            <a:r>
              <a:rPr lang="en-US" sz="3200" dirty="0" err="1">
                <a:solidFill>
                  <a:schemeClr val="tx2"/>
                </a:solidFill>
                <a:latin typeface="Times New Roman" panose="02020603050405020304" pitchFamily="18" charset="0"/>
                <a:cs typeface="Times New Roman" panose="02020603050405020304" pitchFamily="18" charset="0"/>
              </a:rPr>
              <a:t>Portofoliul</a:t>
            </a:r>
            <a:r>
              <a:rPr lang="en-US" sz="3200" dirty="0">
                <a:solidFill>
                  <a:schemeClr val="tx2"/>
                </a:solidFill>
                <a:latin typeface="Times New Roman" panose="02020603050405020304" pitchFamily="18" charset="0"/>
                <a:cs typeface="Times New Roman" panose="02020603050405020304" pitchFamily="18" charset="0"/>
              </a:rPr>
              <a:t> </a:t>
            </a:r>
            <a:r>
              <a:rPr lang="en-US" sz="3200" dirty="0" err="1">
                <a:solidFill>
                  <a:schemeClr val="tx2"/>
                </a:solidFill>
                <a:latin typeface="Times New Roman" panose="02020603050405020304" pitchFamily="18" charset="0"/>
                <a:cs typeface="Times New Roman" panose="02020603050405020304" pitchFamily="18" charset="0"/>
              </a:rPr>
              <a:t>profesorului</a:t>
            </a:r>
            <a:r>
              <a:rPr lang="en-US" sz="3200" dirty="0">
                <a:solidFill>
                  <a:schemeClr val="tx2"/>
                </a:solidFill>
                <a:latin typeface="Times New Roman" panose="02020603050405020304" pitchFamily="18" charset="0"/>
                <a:cs typeface="Times New Roman" panose="02020603050405020304" pitchFamily="18" charset="0"/>
              </a:rPr>
              <a:t> </a:t>
            </a:r>
            <a:r>
              <a:rPr lang="en-US" sz="3200" dirty="0" err="1">
                <a:solidFill>
                  <a:schemeClr val="tx2"/>
                </a:solidFill>
                <a:latin typeface="Times New Roman" panose="02020603050405020304" pitchFamily="18" charset="0"/>
                <a:cs typeface="Times New Roman" panose="02020603050405020304" pitchFamily="18" charset="0"/>
              </a:rPr>
              <a:t>metodist</a:t>
            </a:r>
            <a:endParaRPr lang="en-US" sz="3200" dirty="0">
              <a:solidFill>
                <a:schemeClr val="tx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5FACCF2-BD4B-1AAD-1D1E-CDE2A6BA0758}"/>
              </a:ext>
            </a:extLst>
          </p:cNvPr>
          <p:cNvSpPr>
            <a:spLocks noGrp="1"/>
          </p:cNvSpPr>
          <p:nvPr>
            <p:ph idx="1"/>
          </p:nvPr>
        </p:nvSpPr>
        <p:spPr>
          <a:xfrm>
            <a:off x="609598" y="1268760"/>
            <a:ext cx="7490793" cy="4772603"/>
          </a:xfrm>
        </p:spPr>
        <p:txBody>
          <a:bodyPr/>
          <a:lstStyle/>
          <a:p>
            <a:r>
              <a:rPr lang="ro-RO" dirty="0"/>
              <a:t>Decizia ISJMM de numire ca profesor metodist;</a:t>
            </a:r>
          </a:p>
          <a:p>
            <a:r>
              <a:rPr lang="ro-RO" dirty="0"/>
              <a:t>Copii după delegațiile pentru efectuarea inspecțiilor de acordare a gradelor didactice sau ale altor inspecții;</a:t>
            </a:r>
          </a:p>
          <a:p>
            <a:r>
              <a:rPr lang="ro-RO" dirty="0"/>
              <a:t>Copii după procesele verbale întocmite în timpul inspecțiilor;</a:t>
            </a:r>
          </a:p>
          <a:p>
            <a:r>
              <a:rPr lang="ro-RO" dirty="0"/>
              <a:t>Programul de activități pentru anul școlar în curs;</a:t>
            </a:r>
          </a:p>
          <a:p>
            <a:r>
              <a:rPr lang="ro-RO" dirty="0"/>
              <a:t>Procese-verbale întocmite cu prilejul desfășurării activităților metodice; </a:t>
            </a:r>
          </a:p>
          <a:p>
            <a:r>
              <a:rPr lang="ro-RO" dirty="0"/>
              <a:t>Materiale</a:t>
            </a:r>
            <a:r>
              <a:rPr lang="en-US" dirty="0"/>
              <a:t>,</a:t>
            </a:r>
            <a:r>
              <a:rPr lang="ro-RO" dirty="0"/>
              <a:t> documente utilizate ca suport pentru desfășurarea activităților metodice;</a:t>
            </a:r>
          </a:p>
          <a:p>
            <a:r>
              <a:rPr lang="ro-RO" dirty="0"/>
              <a:t>Analiza S.W.O.T a activității derulate pe parcursul anului; școlar(material ce va fi inclus în raportul anual al inspectorului școlar pentru disciplina respectivă);</a:t>
            </a:r>
          </a:p>
          <a:p>
            <a:r>
              <a:rPr lang="ro-RO" dirty="0"/>
              <a:t>Alte materiale necesare în desfășurarea activității.</a:t>
            </a:r>
          </a:p>
          <a:p>
            <a:endParaRPr lang="ro-RO" dirty="0"/>
          </a:p>
          <a:p>
            <a:endParaRPr lang="ro-RO" dirty="0"/>
          </a:p>
          <a:p>
            <a:endParaRPr lang="en-US" dirty="0"/>
          </a:p>
        </p:txBody>
      </p:sp>
    </p:spTree>
    <p:extLst>
      <p:ext uri="{BB962C8B-B14F-4D97-AF65-F5344CB8AC3E}">
        <p14:creationId xmlns:p14="http://schemas.microsoft.com/office/powerpoint/2010/main" val="471237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D2796-2224-CE83-2F01-2CB75D6CDC01}"/>
              </a:ext>
            </a:extLst>
          </p:cNvPr>
          <p:cNvSpPr>
            <a:spLocks noGrp="1"/>
          </p:cNvSpPr>
          <p:nvPr>
            <p:ph type="title"/>
          </p:nvPr>
        </p:nvSpPr>
        <p:spPr>
          <a:xfrm>
            <a:off x="642849" y="156237"/>
            <a:ext cx="6347713" cy="1320800"/>
          </a:xfrm>
        </p:spPr>
        <p:txBody>
          <a:bodyPr>
            <a:noAutofit/>
          </a:bodyPr>
          <a:lstStyle/>
          <a:p>
            <a:pPr algn="ctr"/>
            <a:r>
              <a:rPr lang="en-US" sz="3200" dirty="0" err="1">
                <a:latin typeface="Times New Roman" panose="02020603050405020304" pitchFamily="18" charset="0"/>
                <a:cs typeface="Times New Roman" panose="02020603050405020304" pitchFamily="18" charset="0"/>
              </a:rPr>
              <a:t>Acte</a:t>
            </a:r>
            <a:r>
              <a:rPr lang="en-US" sz="3200" dirty="0">
                <a:latin typeface="Times New Roman" panose="02020603050405020304" pitchFamily="18" charset="0"/>
                <a:cs typeface="Times New Roman" panose="02020603050405020304" pitchFamily="18" charset="0"/>
              </a:rPr>
              <a:t> normative </a:t>
            </a:r>
            <a:r>
              <a:rPr lang="en-US" sz="3200" dirty="0" err="1">
                <a:latin typeface="Times New Roman" panose="02020603050405020304" pitchFamily="18" charset="0"/>
                <a:cs typeface="Times New Roman" panose="02020603050405020304" pitchFamily="18" charset="0"/>
              </a:rPr>
              <a:t>necesar</a:t>
            </a:r>
            <a:r>
              <a:rPr lang="en-US" sz="3200" dirty="0">
                <a:latin typeface="Times New Roman" panose="02020603050405020304" pitchFamily="18" charset="0"/>
                <a:cs typeface="Times New Roman" panose="02020603050405020304" pitchFamily="18" charset="0"/>
              </a:rPr>
              <a:t> a fi </a:t>
            </a:r>
            <a:r>
              <a:rPr lang="en-US" sz="3200" dirty="0" err="1">
                <a:latin typeface="Times New Roman" panose="02020603050405020304" pitchFamily="18" charset="0"/>
                <a:cs typeface="Times New Roman" panose="02020603050405020304" pitchFamily="18" charset="0"/>
              </a:rPr>
              <a:t>cunoscute</a:t>
            </a:r>
            <a:r>
              <a:rPr lang="en-US" sz="3200" dirty="0">
                <a:latin typeface="Times New Roman" panose="02020603050405020304" pitchFamily="18" charset="0"/>
                <a:cs typeface="Times New Roman" panose="02020603050405020304" pitchFamily="18" charset="0"/>
              </a:rPr>
              <a:t> de </a:t>
            </a:r>
            <a:r>
              <a:rPr lang="en-US" sz="3200" dirty="0" err="1">
                <a:latin typeface="Times New Roman" panose="02020603050405020304" pitchFamily="18" charset="0"/>
                <a:cs typeface="Times New Roman" panose="02020603050405020304" pitchFamily="18" charset="0"/>
              </a:rPr>
              <a:t>către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profesorii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metodiști</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B226E5C-CF4C-96FE-B241-52185C5AA82B}"/>
              </a:ext>
            </a:extLst>
          </p:cNvPr>
          <p:cNvSpPr>
            <a:spLocks noGrp="1"/>
          </p:cNvSpPr>
          <p:nvPr>
            <p:ph idx="1"/>
          </p:nvPr>
        </p:nvSpPr>
        <p:spPr>
          <a:xfrm>
            <a:off x="609599" y="1772816"/>
            <a:ext cx="6347714" cy="4752528"/>
          </a:xfrm>
        </p:spPr>
        <p:txBody>
          <a:bodyPr>
            <a:normAutofit/>
          </a:bodyPr>
          <a:lstStyle/>
          <a:p>
            <a:pPr algn="just"/>
            <a:r>
              <a:rPr lang="en-US" sz="2000" dirty="0"/>
              <a:t>OME</a:t>
            </a:r>
            <a:r>
              <a:rPr lang="ro-RO" sz="2000" dirty="0"/>
              <a:t>C</a:t>
            </a:r>
            <a:r>
              <a:rPr lang="en-US" sz="2000" dirty="0"/>
              <a:t> nr.</a:t>
            </a:r>
            <a:r>
              <a:rPr lang="ro-RO" sz="2000" dirty="0"/>
              <a:t> </a:t>
            </a:r>
            <a:r>
              <a:rPr lang="en-US" sz="2000" dirty="0"/>
              <a:t>5434/2020</a:t>
            </a:r>
            <a:r>
              <a:rPr lang="ro-RO" sz="2000" dirty="0"/>
              <a:t> </a:t>
            </a:r>
            <a:r>
              <a:rPr lang="en-US" sz="2000" dirty="0"/>
              <a:t>– </a:t>
            </a:r>
            <a:r>
              <a:rPr lang="en-US" sz="2000" dirty="0" err="1"/>
              <a:t>Metodologia</a:t>
            </a:r>
            <a:r>
              <a:rPr lang="en-US" sz="2000" dirty="0"/>
              <a:t> </a:t>
            </a:r>
            <a:r>
              <a:rPr lang="en-US" sz="2000" dirty="0" err="1"/>
              <a:t>pentru</a:t>
            </a:r>
            <a:r>
              <a:rPr lang="en-US" sz="2000" dirty="0"/>
              <a:t> </a:t>
            </a:r>
            <a:r>
              <a:rPr lang="en-US" sz="2000" dirty="0" err="1"/>
              <a:t>organizarea</a:t>
            </a:r>
            <a:r>
              <a:rPr lang="en-US" sz="2000" dirty="0"/>
              <a:t> </a:t>
            </a:r>
            <a:r>
              <a:rPr lang="en-US" sz="2000" dirty="0" err="1"/>
              <a:t>şi</a:t>
            </a:r>
            <a:r>
              <a:rPr lang="en-US" sz="2000" dirty="0"/>
              <a:t> </a:t>
            </a:r>
            <a:r>
              <a:rPr lang="en-US" sz="2000" dirty="0" err="1"/>
              <a:t>desfăşurarea</a:t>
            </a:r>
            <a:r>
              <a:rPr lang="en-US" sz="2000" dirty="0"/>
              <a:t> </a:t>
            </a:r>
            <a:r>
              <a:rPr lang="en-US" sz="2000" dirty="0" err="1"/>
              <a:t>examenului</a:t>
            </a:r>
            <a:r>
              <a:rPr lang="en-US" sz="2000" dirty="0"/>
              <a:t> </a:t>
            </a:r>
            <a:r>
              <a:rPr lang="en-US" sz="2000" dirty="0" err="1"/>
              <a:t>naţional</a:t>
            </a:r>
            <a:r>
              <a:rPr lang="en-US" sz="2000" dirty="0"/>
              <a:t> de </a:t>
            </a:r>
            <a:r>
              <a:rPr lang="en-US" sz="2000" dirty="0" err="1"/>
              <a:t>definitivare</a:t>
            </a:r>
            <a:r>
              <a:rPr lang="en-US" sz="2000" dirty="0"/>
              <a:t> </a:t>
            </a:r>
            <a:r>
              <a:rPr lang="en-US" sz="2000" dirty="0" err="1"/>
              <a:t>în</a:t>
            </a:r>
            <a:r>
              <a:rPr lang="en-US" sz="2000" dirty="0"/>
              <a:t> </a:t>
            </a:r>
            <a:r>
              <a:rPr lang="en-US" sz="2000" dirty="0" err="1"/>
              <a:t>învăţământ</a:t>
            </a:r>
            <a:r>
              <a:rPr lang="ro-RO" sz="2000" dirty="0"/>
              <a:t>, cu modificările și completăile ulterioare</a:t>
            </a:r>
            <a:endParaRPr lang="en-US" sz="2000" dirty="0"/>
          </a:p>
          <a:p>
            <a:pPr algn="just"/>
            <a:r>
              <a:rPr lang="en-US" sz="2000" dirty="0"/>
              <a:t>OMEC nr. 6106/03.12.2020, </a:t>
            </a:r>
            <a:r>
              <a:rPr lang="en-US" sz="2000" dirty="0" err="1"/>
              <a:t>privind</a:t>
            </a:r>
            <a:r>
              <a:rPr lang="en-US" sz="2000" dirty="0"/>
              <a:t> </a:t>
            </a:r>
            <a:r>
              <a:rPr lang="en-US" sz="2000" dirty="0" err="1"/>
              <a:t>aprobarea</a:t>
            </a:r>
            <a:r>
              <a:rPr lang="en-US" sz="2000" dirty="0"/>
              <a:t> </a:t>
            </a:r>
            <a:r>
              <a:rPr lang="en-US" sz="2000" dirty="0" err="1"/>
              <a:t>Regulamentului</a:t>
            </a:r>
            <a:r>
              <a:rPr lang="en-US" sz="2000" dirty="0"/>
              <a:t> de </a:t>
            </a:r>
            <a:r>
              <a:rPr lang="en-US" sz="2000" dirty="0" err="1"/>
              <a:t>inspecţie</a:t>
            </a:r>
            <a:r>
              <a:rPr lang="en-US" sz="2000" dirty="0"/>
              <a:t> a </a:t>
            </a:r>
            <a:r>
              <a:rPr lang="en-US" sz="2000" dirty="0" err="1"/>
              <a:t>unităţilor</a:t>
            </a:r>
            <a:r>
              <a:rPr lang="en-US" sz="2000" dirty="0"/>
              <a:t> de </a:t>
            </a:r>
            <a:r>
              <a:rPr lang="en-US" sz="2000" dirty="0" err="1"/>
              <a:t>învăţământ</a:t>
            </a:r>
            <a:r>
              <a:rPr lang="en-US" sz="2000" dirty="0"/>
              <a:t> </a:t>
            </a:r>
            <a:r>
              <a:rPr lang="en-US" sz="2000" dirty="0" err="1"/>
              <a:t>preuniversitar</a:t>
            </a:r>
            <a:r>
              <a:rPr lang="en-US" sz="2000" dirty="0"/>
              <a:t>, cu </a:t>
            </a:r>
            <a:r>
              <a:rPr lang="en-US" sz="2000" dirty="0" err="1"/>
              <a:t>modificările</a:t>
            </a:r>
            <a:r>
              <a:rPr lang="en-US" sz="2000" dirty="0"/>
              <a:t> </a:t>
            </a:r>
            <a:r>
              <a:rPr lang="en-US" sz="2000" dirty="0" err="1"/>
              <a:t>şi</a:t>
            </a:r>
            <a:r>
              <a:rPr lang="en-US" sz="2000" dirty="0"/>
              <a:t> </a:t>
            </a:r>
            <a:r>
              <a:rPr lang="en-US" sz="2000" dirty="0" err="1"/>
              <a:t>completările</a:t>
            </a:r>
            <a:r>
              <a:rPr lang="en-US" sz="2000" dirty="0"/>
              <a:t> </a:t>
            </a:r>
            <a:r>
              <a:rPr lang="en-US" sz="2000" dirty="0" err="1"/>
              <a:t>ulterioare</a:t>
            </a:r>
            <a:endParaRPr lang="ro-RO" sz="2000" dirty="0"/>
          </a:p>
          <a:p>
            <a:pPr algn="just"/>
            <a:r>
              <a:rPr lang="en-US" sz="2000" dirty="0"/>
              <a:t>OMECTS nr. 5561/07.10.2011, </a:t>
            </a:r>
            <a:r>
              <a:rPr lang="en-US" sz="2000" dirty="0" err="1"/>
              <a:t>pentru</a:t>
            </a:r>
            <a:r>
              <a:rPr lang="en-US" sz="2000" dirty="0"/>
              <a:t> </a:t>
            </a:r>
            <a:r>
              <a:rPr lang="en-US" sz="2000" dirty="0" err="1"/>
              <a:t>aprobarea</a:t>
            </a:r>
            <a:r>
              <a:rPr lang="en-US" sz="2000" dirty="0"/>
              <a:t> </a:t>
            </a:r>
            <a:r>
              <a:rPr lang="en-US" sz="2000" dirty="0" err="1"/>
              <a:t>Metodologiei</a:t>
            </a:r>
            <a:r>
              <a:rPr lang="en-US" sz="2000" dirty="0"/>
              <a:t> </a:t>
            </a:r>
            <a:r>
              <a:rPr lang="en-US" sz="2000" dirty="0" err="1"/>
              <a:t>privind</a:t>
            </a:r>
            <a:r>
              <a:rPr lang="en-US" sz="2000" dirty="0"/>
              <a:t> </a:t>
            </a:r>
            <a:r>
              <a:rPr lang="en-US" sz="2000" dirty="0" err="1"/>
              <a:t>formarea</a:t>
            </a:r>
            <a:r>
              <a:rPr lang="en-US" sz="2000" dirty="0"/>
              <a:t> </a:t>
            </a:r>
            <a:r>
              <a:rPr lang="en-US" sz="2000" dirty="0" err="1"/>
              <a:t>continuă</a:t>
            </a:r>
            <a:r>
              <a:rPr lang="en-US" sz="2000" dirty="0"/>
              <a:t> a </a:t>
            </a:r>
            <a:r>
              <a:rPr lang="en-US" sz="2000" dirty="0" err="1"/>
              <a:t>personalului</a:t>
            </a:r>
            <a:r>
              <a:rPr lang="en-US" sz="2000" dirty="0"/>
              <a:t> din </a:t>
            </a:r>
            <a:r>
              <a:rPr lang="en-US" sz="2000" dirty="0" err="1"/>
              <a:t>învăţământul</a:t>
            </a:r>
            <a:r>
              <a:rPr lang="en-US" sz="2000" dirty="0"/>
              <a:t> </a:t>
            </a:r>
            <a:r>
              <a:rPr lang="en-US" sz="2000" dirty="0" err="1"/>
              <a:t>preuniversitar</a:t>
            </a:r>
            <a:r>
              <a:rPr lang="en-US" sz="2000" dirty="0"/>
              <a:t>, cu </a:t>
            </a:r>
            <a:r>
              <a:rPr lang="en-US" sz="2000" dirty="0" err="1"/>
              <a:t>modificările</a:t>
            </a:r>
            <a:r>
              <a:rPr lang="en-US" sz="2000" dirty="0"/>
              <a:t> </a:t>
            </a:r>
            <a:r>
              <a:rPr lang="en-US" sz="2000" dirty="0" err="1"/>
              <a:t>şi</a:t>
            </a:r>
            <a:r>
              <a:rPr lang="en-US" sz="2000" dirty="0"/>
              <a:t> </a:t>
            </a:r>
            <a:r>
              <a:rPr lang="en-US" sz="2000" dirty="0" err="1"/>
              <a:t>completările</a:t>
            </a:r>
            <a:r>
              <a:rPr lang="en-US" sz="2000" dirty="0"/>
              <a:t> </a:t>
            </a:r>
            <a:r>
              <a:rPr lang="en-US" sz="2000" dirty="0" err="1"/>
              <a:t>ulterioare</a:t>
            </a:r>
            <a:endParaRPr lang="en-US" sz="2000" dirty="0"/>
          </a:p>
        </p:txBody>
      </p:sp>
    </p:spTree>
    <p:extLst>
      <p:ext uri="{BB962C8B-B14F-4D97-AF65-F5344CB8AC3E}">
        <p14:creationId xmlns:p14="http://schemas.microsoft.com/office/powerpoint/2010/main" val="1507444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4158-EBF7-4BAD-ABFD-52ACB1AB785D}"/>
              </a:ext>
            </a:extLst>
          </p:cNvPr>
          <p:cNvSpPr>
            <a:spLocks noGrp="1"/>
          </p:cNvSpPr>
          <p:nvPr>
            <p:ph type="title"/>
          </p:nvPr>
        </p:nvSpPr>
        <p:spPr>
          <a:xfrm>
            <a:off x="478631" y="169924"/>
            <a:ext cx="8079581" cy="755109"/>
          </a:xfrm>
        </p:spPr>
        <p:txBody>
          <a:bodyPr>
            <a:noAutofit/>
          </a:bodyPr>
          <a:lstStyle/>
          <a:p>
            <a:pPr algn="ctr"/>
            <a:br>
              <a:rPr lang="ro-RO" sz="2400" b="1" i="0" u="none" strike="noStrike" baseline="0" dirty="0">
                <a:solidFill>
                  <a:srgbClr val="000000"/>
                </a:solidFill>
                <a:latin typeface="Times New Roman" panose="02020603050405020304" pitchFamily="18" charset="0"/>
                <a:cs typeface="Times New Roman" panose="02020603050405020304" pitchFamily="18" charset="0"/>
              </a:rPr>
            </a:br>
            <a:r>
              <a:rPr lang="en-US"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EXAMENUL NAŢIONAL PENTRU DEFINITIVARE ÎN ÎNVĂŢĂMÂNTUL PREUNIVERSITAR</a:t>
            </a:r>
            <a:endParaRPr lang="ro-RO" sz="2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54C0CE0-7112-4DA5-AE92-2E72AD377A4A}"/>
              </a:ext>
            </a:extLst>
          </p:cNvPr>
          <p:cNvSpPr>
            <a:spLocks noGrp="1"/>
          </p:cNvSpPr>
          <p:nvPr>
            <p:ph idx="1"/>
          </p:nvPr>
        </p:nvSpPr>
        <p:spPr>
          <a:xfrm>
            <a:off x="357158" y="1357298"/>
            <a:ext cx="7743446" cy="4555121"/>
          </a:xfrm>
        </p:spPr>
        <p:txBody>
          <a:bodyPr>
            <a:normAutofit fontScale="92500" lnSpcReduction="20000"/>
          </a:bodyPr>
          <a:lstStyle/>
          <a:p>
            <a:pPr algn="l"/>
            <a:endParaRPr lang="ro-RO" sz="1800" b="0" i="0" u="none" strike="noStrike" baseline="0" dirty="0">
              <a:solidFill>
                <a:srgbClr val="000000"/>
              </a:solidFill>
              <a:latin typeface="Times New Roman" panose="02020603050405020304" pitchFamily="18" charset="0"/>
            </a:endParaRPr>
          </a:p>
          <a:p>
            <a:pPr algn="just"/>
            <a:r>
              <a:rPr lang="nn-NO" b="0" i="0" u="none" strike="noStrike" baseline="0" dirty="0">
                <a:solidFill>
                  <a:srgbClr val="000000"/>
                </a:solidFill>
                <a:latin typeface="Times New Roman" panose="02020603050405020304" pitchFamily="18" charset="0"/>
                <a:cs typeface="Times New Roman" panose="02020603050405020304" pitchFamily="18" charset="0"/>
              </a:rPr>
              <a:t> </a:t>
            </a:r>
            <a:r>
              <a:rPr lang="nn-NO" sz="3200" b="0" i="0" u="none" strike="noStrike" baseline="0" dirty="0">
                <a:solidFill>
                  <a:srgbClr val="000000"/>
                </a:solidFill>
                <a:latin typeface="Times New Roman" panose="02020603050405020304" pitchFamily="18" charset="0"/>
                <a:cs typeface="Times New Roman" panose="02020603050405020304" pitchFamily="18" charset="0"/>
              </a:rPr>
              <a:t>ORDIN Nr. 5434 din 31 august 2020 </a:t>
            </a:r>
            <a:r>
              <a:rPr lang="ro-RO" sz="3200" b="0" i="0" u="none" strike="noStrike" baseline="0" dirty="0">
                <a:solidFill>
                  <a:srgbClr val="000000"/>
                </a:solidFill>
                <a:latin typeface="Times New Roman" panose="02020603050405020304" pitchFamily="18" charset="0"/>
                <a:cs typeface="Times New Roman" panose="02020603050405020304" pitchFamily="18" charset="0"/>
              </a:rPr>
              <a:t>privind aprobarea Metodologiei-cadru de organizare şi desfăşurare a examenului naţional pentru definitivare în învăţământul preuniversitar</a:t>
            </a:r>
            <a:r>
              <a:rPr lang="en-GB" sz="3200" b="0" i="0" u="none" strike="noStrike" baseline="0" dirty="0">
                <a:solidFill>
                  <a:srgbClr val="000000"/>
                </a:solidFill>
                <a:latin typeface="Times New Roman" panose="02020603050405020304" pitchFamily="18" charset="0"/>
                <a:cs typeface="Times New Roman" panose="02020603050405020304" pitchFamily="18" charset="0"/>
              </a:rPr>
              <a:t>, cu </a:t>
            </a:r>
            <a:r>
              <a:rPr lang="en-GB" sz="3200" b="0" i="0" u="none" strike="noStrike" baseline="0" dirty="0" err="1">
                <a:solidFill>
                  <a:srgbClr val="000000"/>
                </a:solidFill>
                <a:latin typeface="Times New Roman" panose="02020603050405020304" pitchFamily="18" charset="0"/>
                <a:cs typeface="Times New Roman" panose="02020603050405020304" pitchFamily="18" charset="0"/>
              </a:rPr>
              <a:t>modificările</a:t>
            </a:r>
            <a:r>
              <a:rPr lang="en-GB" sz="3200" b="0" i="0" u="none" strike="noStrike" baseline="0" dirty="0">
                <a:solidFill>
                  <a:srgbClr val="000000"/>
                </a:solidFill>
                <a:latin typeface="Times New Roman" panose="02020603050405020304" pitchFamily="18" charset="0"/>
                <a:cs typeface="Times New Roman" panose="02020603050405020304" pitchFamily="18" charset="0"/>
              </a:rPr>
              <a:t> </a:t>
            </a:r>
            <a:r>
              <a:rPr lang="en-GB" sz="3200" b="0" i="0" u="none" strike="noStrike" baseline="0" dirty="0" err="1">
                <a:solidFill>
                  <a:srgbClr val="000000"/>
                </a:solidFill>
                <a:latin typeface="Times New Roman" panose="02020603050405020304" pitchFamily="18" charset="0"/>
                <a:cs typeface="Times New Roman" panose="02020603050405020304" pitchFamily="18" charset="0"/>
              </a:rPr>
              <a:t>şi</a:t>
            </a:r>
            <a:r>
              <a:rPr lang="en-GB" sz="3200" b="0" i="0" u="none" strike="noStrike" baseline="0" dirty="0">
                <a:solidFill>
                  <a:srgbClr val="000000"/>
                </a:solidFill>
                <a:latin typeface="Times New Roman" panose="02020603050405020304" pitchFamily="18" charset="0"/>
                <a:cs typeface="Times New Roman" panose="02020603050405020304" pitchFamily="18" charset="0"/>
              </a:rPr>
              <a:t> </a:t>
            </a:r>
            <a:r>
              <a:rPr lang="en-GB" sz="3200" b="0" i="0" u="none" strike="noStrike" baseline="0" dirty="0" err="1">
                <a:solidFill>
                  <a:srgbClr val="000000"/>
                </a:solidFill>
                <a:latin typeface="Times New Roman" panose="02020603050405020304" pitchFamily="18" charset="0"/>
                <a:cs typeface="Times New Roman" panose="02020603050405020304" pitchFamily="18" charset="0"/>
              </a:rPr>
              <a:t>completările</a:t>
            </a:r>
            <a:r>
              <a:rPr lang="en-GB" sz="3200" b="0" i="0" u="none" strike="noStrike" baseline="0" dirty="0">
                <a:solidFill>
                  <a:srgbClr val="000000"/>
                </a:solidFill>
                <a:latin typeface="Times New Roman" panose="02020603050405020304" pitchFamily="18" charset="0"/>
                <a:cs typeface="Times New Roman" panose="02020603050405020304" pitchFamily="18" charset="0"/>
              </a:rPr>
              <a:t> </a:t>
            </a:r>
            <a:r>
              <a:rPr lang="en-GB" sz="3200" b="0" i="0" u="none" strike="noStrike" baseline="0" dirty="0" err="1">
                <a:solidFill>
                  <a:srgbClr val="000000"/>
                </a:solidFill>
                <a:latin typeface="Times New Roman" panose="02020603050405020304" pitchFamily="18" charset="0"/>
                <a:cs typeface="Times New Roman" panose="02020603050405020304" pitchFamily="18" charset="0"/>
              </a:rPr>
              <a:t>ulterioare</a:t>
            </a:r>
            <a:r>
              <a:rPr lang="ro-RO" sz="32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
            <a:r>
              <a:rPr lang="ro-RO" sz="3200" dirty="0">
                <a:effectLst/>
                <a:latin typeface="Times New Roman" panose="02020603050405020304" pitchFamily="18" charset="0"/>
                <a:cs typeface="Times New Roman" panose="02020603050405020304" pitchFamily="18" charset="0"/>
              </a:rPr>
              <a:t>ORDIN Nr. 5</a:t>
            </a:r>
            <a:r>
              <a:rPr lang="en-GB" sz="3200" dirty="0">
                <a:effectLst/>
                <a:latin typeface="Times New Roman" panose="02020603050405020304" pitchFamily="18" charset="0"/>
                <a:cs typeface="Times New Roman" panose="02020603050405020304" pitchFamily="18" charset="0"/>
              </a:rPr>
              <a:t>723</a:t>
            </a:r>
            <a:r>
              <a:rPr lang="ro-RO" sz="3200" dirty="0">
                <a:effectLst/>
                <a:latin typeface="Times New Roman" panose="02020603050405020304" pitchFamily="18" charset="0"/>
                <a:cs typeface="Times New Roman" panose="02020603050405020304" pitchFamily="18" charset="0"/>
              </a:rPr>
              <a:t> din </a:t>
            </a:r>
            <a:r>
              <a:rPr lang="en-GB" sz="3200" dirty="0">
                <a:latin typeface="Times New Roman" panose="02020603050405020304" pitchFamily="18" charset="0"/>
                <a:cs typeface="Times New Roman" panose="02020603050405020304" pitchFamily="18" charset="0"/>
              </a:rPr>
              <a:t>27</a:t>
            </a:r>
            <a:r>
              <a:rPr lang="ro-RO" sz="3200" dirty="0">
                <a:effectLst/>
                <a:latin typeface="Times New Roman" panose="02020603050405020304" pitchFamily="18" charset="0"/>
                <a:cs typeface="Times New Roman" panose="02020603050405020304" pitchFamily="18" charset="0"/>
              </a:rPr>
              <a:t> septembrie 202</a:t>
            </a:r>
            <a:r>
              <a:rPr lang="en-GB" sz="3200" dirty="0">
                <a:effectLst/>
                <a:latin typeface="Times New Roman" panose="02020603050405020304" pitchFamily="18" charset="0"/>
                <a:cs typeface="Times New Roman" panose="02020603050405020304" pitchFamily="18" charset="0"/>
              </a:rPr>
              <a:t>2</a:t>
            </a:r>
            <a:r>
              <a:rPr lang="ro-RO" sz="3200" dirty="0">
                <a:effectLst/>
                <a:latin typeface="Times New Roman" panose="02020603050405020304" pitchFamily="18" charset="0"/>
                <a:cs typeface="Times New Roman" panose="02020603050405020304" pitchFamily="18" charset="0"/>
              </a:rPr>
              <a:t> privind aprobarea Calendarului de organizare şi desfăşurare a examenului naţional de definitivare în învăţământ în anul şcolar 202</a:t>
            </a:r>
            <a:r>
              <a:rPr lang="en-GB" sz="3200" dirty="0">
                <a:effectLst/>
                <a:latin typeface="Times New Roman" panose="02020603050405020304" pitchFamily="18" charset="0"/>
                <a:cs typeface="Times New Roman" panose="02020603050405020304" pitchFamily="18" charset="0"/>
              </a:rPr>
              <a:t>2</a:t>
            </a:r>
            <a:r>
              <a:rPr lang="ro-RO" sz="3200" dirty="0">
                <a:effectLst/>
                <a:latin typeface="Times New Roman" panose="02020603050405020304" pitchFamily="18" charset="0"/>
                <a:cs typeface="Times New Roman" panose="02020603050405020304" pitchFamily="18" charset="0"/>
              </a:rPr>
              <a:t> -202</a:t>
            </a:r>
            <a:r>
              <a:rPr lang="en-GB" sz="3200" dirty="0">
                <a:effectLst/>
                <a:latin typeface="Times New Roman" panose="02020603050405020304" pitchFamily="18" charset="0"/>
                <a:cs typeface="Times New Roman" panose="02020603050405020304" pitchFamily="18" charset="0"/>
              </a:rPr>
              <a:t>3</a:t>
            </a:r>
            <a:endParaRPr lang="ro-RO"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8103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56D5A6CA-1445-49F9-B8A9-3484A0438FEC}"/>
              </a:ext>
            </a:extLst>
          </p:cNvPr>
          <p:cNvGraphicFramePr>
            <a:graphicFrameLocks noGrp="1"/>
          </p:cNvGraphicFramePr>
          <p:nvPr>
            <p:extLst>
              <p:ext uri="{D42A27DB-BD31-4B8C-83A1-F6EECF244321}">
                <p14:modId xmlns:p14="http://schemas.microsoft.com/office/powerpoint/2010/main" val="4111378895"/>
              </p:ext>
            </p:extLst>
          </p:nvPr>
        </p:nvGraphicFramePr>
        <p:xfrm>
          <a:off x="285720" y="142852"/>
          <a:ext cx="8072494" cy="6583680"/>
        </p:xfrm>
        <a:graphic>
          <a:graphicData uri="http://schemas.openxmlformats.org/drawingml/2006/table">
            <a:tbl>
              <a:tblPr firstRow="1" bandRow="1">
                <a:tableStyleId>{5C22544A-7EE6-4342-B048-85BDC9FD1C3A}</a:tableStyleId>
              </a:tblPr>
              <a:tblGrid>
                <a:gridCol w="2211955">
                  <a:extLst>
                    <a:ext uri="{9D8B030D-6E8A-4147-A177-3AD203B41FA5}">
                      <a16:colId xmlns:a16="http://schemas.microsoft.com/office/drawing/2014/main" val="4004681464"/>
                    </a:ext>
                  </a:extLst>
                </a:gridCol>
                <a:gridCol w="5860539">
                  <a:extLst>
                    <a:ext uri="{9D8B030D-6E8A-4147-A177-3AD203B41FA5}">
                      <a16:colId xmlns:a16="http://schemas.microsoft.com/office/drawing/2014/main" val="3433519751"/>
                    </a:ext>
                  </a:extLst>
                </a:gridCol>
              </a:tblGrid>
              <a:tr h="630354">
                <a:tc>
                  <a:txBody>
                    <a:bodyPr/>
                    <a:lstStyle/>
                    <a:p>
                      <a:r>
                        <a:rPr lang="en-US" dirty="0"/>
                        <a:t>03.10-14.10.2022</a:t>
                      </a:r>
                    </a:p>
                  </a:txBody>
                  <a:tcPr/>
                </a:tc>
                <a:tc>
                  <a:txBody>
                    <a:bodyPr/>
                    <a:lstStyle/>
                    <a:p>
                      <a:r>
                        <a:rPr lang="en-US" dirty="0" err="1"/>
                        <a:t>Emiterea</a:t>
                      </a:r>
                      <a:r>
                        <a:rPr lang="en-US" dirty="0"/>
                        <a:t> </a:t>
                      </a:r>
                      <a:r>
                        <a:rPr lang="en-US" dirty="0" err="1"/>
                        <a:t>deciziilor</a:t>
                      </a:r>
                      <a:r>
                        <a:rPr lang="en-US" dirty="0"/>
                        <a:t> de </a:t>
                      </a:r>
                      <a:r>
                        <a:rPr lang="en-US" dirty="0" err="1"/>
                        <a:t>constituire</a:t>
                      </a:r>
                      <a:r>
                        <a:rPr lang="en-US" dirty="0"/>
                        <a:t> a </a:t>
                      </a:r>
                      <a:r>
                        <a:rPr lang="en-US" dirty="0" err="1"/>
                        <a:t>comisiilor</a:t>
                      </a:r>
                      <a:r>
                        <a:rPr lang="en-US" dirty="0"/>
                        <a:t> de examen </a:t>
                      </a:r>
                      <a:r>
                        <a:rPr lang="en-US" dirty="0" err="1"/>
                        <a:t>judeţene</a:t>
                      </a:r>
                      <a:endParaRPr lang="en-US" dirty="0"/>
                    </a:p>
                  </a:txBody>
                  <a:tcPr/>
                </a:tc>
                <a:extLst>
                  <a:ext uri="{0D108BD9-81ED-4DB2-BD59-A6C34878D82A}">
                    <a16:rowId xmlns:a16="http://schemas.microsoft.com/office/drawing/2014/main" val="2107716748"/>
                  </a:ext>
                </a:extLst>
              </a:tr>
              <a:tr h="360202">
                <a:tc>
                  <a:txBody>
                    <a:bodyPr/>
                    <a:lstStyle/>
                    <a:p>
                      <a:r>
                        <a:rPr lang="en-US" dirty="0" err="1"/>
                        <a:t>până</a:t>
                      </a:r>
                      <a:r>
                        <a:rPr lang="en-US" dirty="0"/>
                        <a:t> la 14.10.2020 </a:t>
                      </a:r>
                    </a:p>
                  </a:txBody>
                  <a:tcPr/>
                </a:tc>
                <a:tc>
                  <a:txBody>
                    <a:bodyPr/>
                    <a:lstStyle/>
                    <a:p>
                      <a:r>
                        <a:rPr lang="en-US" dirty="0" err="1"/>
                        <a:t>Înscrierea</a:t>
                      </a:r>
                      <a:r>
                        <a:rPr lang="en-US" dirty="0"/>
                        <a:t> </a:t>
                      </a:r>
                      <a:r>
                        <a:rPr lang="en-US" dirty="0" err="1"/>
                        <a:t>candidaţilor</a:t>
                      </a:r>
                      <a:r>
                        <a:rPr lang="en-US" dirty="0"/>
                        <a:t> la </a:t>
                      </a:r>
                      <a:r>
                        <a:rPr lang="en-US" dirty="0" err="1"/>
                        <a:t>unităţile</a:t>
                      </a:r>
                      <a:r>
                        <a:rPr lang="en-US" dirty="0"/>
                        <a:t> de </a:t>
                      </a:r>
                      <a:r>
                        <a:rPr lang="en-US" dirty="0" err="1"/>
                        <a:t>învăţământ</a:t>
                      </a:r>
                      <a:endParaRPr lang="en-US" dirty="0"/>
                    </a:p>
                  </a:txBody>
                  <a:tcPr/>
                </a:tc>
                <a:extLst>
                  <a:ext uri="{0D108BD9-81ED-4DB2-BD59-A6C34878D82A}">
                    <a16:rowId xmlns:a16="http://schemas.microsoft.com/office/drawing/2014/main" val="2094125016"/>
                  </a:ext>
                </a:extLst>
              </a:tr>
              <a:tr h="900505">
                <a:tc>
                  <a:txBody>
                    <a:bodyPr/>
                    <a:lstStyle/>
                    <a:p>
                      <a:r>
                        <a:rPr lang="en-US" dirty="0"/>
                        <a:t>17.10 - 28.10.2022</a:t>
                      </a:r>
                    </a:p>
                  </a:txBody>
                  <a:tcPr/>
                </a:tc>
                <a:tc>
                  <a:txBody>
                    <a:bodyPr/>
                    <a:lstStyle/>
                    <a:p>
                      <a:r>
                        <a:rPr lang="en-US" dirty="0" err="1"/>
                        <a:t>Transmiterea</a:t>
                      </a:r>
                      <a:r>
                        <a:rPr lang="en-US" dirty="0"/>
                        <a:t> </a:t>
                      </a:r>
                      <a:r>
                        <a:rPr lang="en-US" dirty="0" err="1"/>
                        <a:t>dosarelor</a:t>
                      </a:r>
                      <a:r>
                        <a:rPr lang="en-US" dirty="0"/>
                        <a:t> de </a:t>
                      </a:r>
                      <a:r>
                        <a:rPr lang="en-US" dirty="0" err="1"/>
                        <a:t>înscriere</a:t>
                      </a:r>
                      <a:r>
                        <a:rPr lang="en-US" dirty="0"/>
                        <a:t> la </a:t>
                      </a:r>
                      <a:r>
                        <a:rPr lang="en-US" dirty="0" err="1"/>
                        <a:t>inspectoratul</a:t>
                      </a:r>
                      <a:r>
                        <a:rPr lang="en-US" dirty="0"/>
                        <a:t> </a:t>
                      </a:r>
                      <a:r>
                        <a:rPr lang="en-US" dirty="0" err="1"/>
                        <a:t>şcolar</a:t>
                      </a:r>
                      <a:r>
                        <a:rPr lang="en-US" dirty="0"/>
                        <a:t>, </a:t>
                      </a:r>
                      <a:r>
                        <a:rPr lang="en-US" dirty="0" err="1"/>
                        <a:t>verificarea</a:t>
                      </a:r>
                      <a:r>
                        <a:rPr lang="en-US" dirty="0"/>
                        <a:t> </a:t>
                      </a:r>
                      <a:r>
                        <a:rPr lang="en-US" dirty="0" err="1"/>
                        <a:t>şi</a:t>
                      </a:r>
                      <a:r>
                        <a:rPr lang="en-US" dirty="0"/>
                        <a:t> </a:t>
                      </a:r>
                      <a:r>
                        <a:rPr lang="en-US" dirty="0" err="1"/>
                        <a:t>avizarea</a:t>
                      </a:r>
                      <a:r>
                        <a:rPr lang="en-US" dirty="0"/>
                        <a:t> </a:t>
                      </a:r>
                      <a:r>
                        <a:rPr lang="en-US" dirty="0" err="1"/>
                        <a:t>acestora</a:t>
                      </a:r>
                      <a:r>
                        <a:rPr lang="en-US" dirty="0"/>
                        <a:t>, conform </a:t>
                      </a:r>
                      <a:r>
                        <a:rPr lang="en-US" dirty="0" err="1"/>
                        <a:t>graficului</a:t>
                      </a:r>
                      <a:r>
                        <a:rPr lang="en-US" dirty="0"/>
                        <a:t> </a:t>
                      </a:r>
                      <a:r>
                        <a:rPr lang="en-US" dirty="0" err="1"/>
                        <a:t>elaborat</a:t>
                      </a:r>
                      <a:r>
                        <a:rPr lang="en-US" dirty="0"/>
                        <a:t> </a:t>
                      </a:r>
                      <a:r>
                        <a:rPr lang="en-US" dirty="0" err="1"/>
                        <a:t>şi</a:t>
                      </a:r>
                      <a:r>
                        <a:rPr lang="en-US" dirty="0"/>
                        <a:t> </a:t>
                      </a:r>
                      <a:r>
                        <a:rPr lang="en-US" dirty="0" err="1"/>
                        <a:t>comunicat</a:t>
                      </a:r>
                      <a:r>
                        <a:rPr lang="en-US" dirty="0"/>
                        <a:t> de </a:t>
                      </a:r>
                      <a:r>
                        <a:rPr lang="en-US" dirty="0" err="1"/>
                        <a:t>inspectoratul</a:t>
                      </a:r>
                      <a:r>
                        <a:rPr lang="en-US" dirty="0"/>
                        <a:t> </a:t>
                      </a:r>
                      <a:r>
                        <a:rPr lang="en-US" dirty="0" err="1"/>
                        <a:t>şcolar</a:t>
                      </a:r>
                      <a:endParaRPr lang="en-US" dirty="0"/>
                    </a:p>
                  </a:txBody>
                  <a:tcPr/>
                </a:tc>
                <a:extLst>
                  <a:ext uri="{0D108BD9-81ED-4DB2-BD59-A6C34878D82A}">
                    <a16:rowId xmlns:a16="http://schemas.microsoft.com/office/drawing/2014/main" val="3969365439"/>
                  </a:ext>
                </a:extLst>
              </a:tr>
              <a:tr h="900505">
                <a:tc>
                  <a:txBody>
                    <a:bodyPr/>
                    <a:lstStyle/>
                    <a:p>
                      <a:r>
                        <a:rPr lang="en-US" dirty="0" err="1"/>
                        <a:t>până</a:t>
                      </a:r>
                      <a:r>
                        <a:rPr lang="en-US" dirty="0"/>
                        <a:t> la 31.05.2023</a:t>
                      </a:r>
                    </a:p>
                  </a:txBody>
                  <a:tcPr/>
                </a:tc>
                <a:tc>
                  <a:txBody>
                    <a:bodyPr/>
                    <a:lstStyle/>
                    <a:p>
                      <a:r>
                        <a:rPr lang="en-US" dirty="0" err="1"/>
                        <a:t>Efectuarea</a:t>
                      </a:r>
                      <a:r>
                        <a:rPr lang="en-US" dirty="0"/>
                        <a:t> </a:t>
                      </a:r>
                      <a:r>
                        <a:rPr lang="en-US" dirty="0" err="1"/>
                        <a:t>inspecţiilor</a:t>
                      </a:r>
                      <a:r>
                        <a:rPr lang="en-US" dirty="0"/>
                        <a:t> de </a:t>
                      </a:r>
                      <a:r>
                        <a:rPr lang="en-US" dirty="0" err="1"/>
                        <a:t>specialitate</a:t>
                      </a:r>
                      <a:r>
                        <a:rPr lang="en-US" dirty="0"/>
                        <a:t>:</a:t>
                      </a:r>
                    </a:p>
                    <a:p>
                      <a:pPr marL="342900" indent="-342900">
                        <a:buAutoNum type="alphaLcParenR"/>
                      </a:pPr>
                      <a:r>
                        <a:rPr lang="en-US" dirty="0"/>
                        <a:t>prima </a:t>
                      </a:r>
                      <a:r>
                        <a:rPr lang="en-US" dirty="0" err="1"/>
                        <a:t>inspecţie</a:t>
                      </a:r>
                      <a:r>
                        <a:rPr lang="en-US" dirty="0"/>
                        <a:t> </a:t>
                      </a:r>
                      <a:r>
                        <a:rPr lang="en-US" dirty="0" err="1"/>
                        <a:t>până</a:t>
                      </a:r>
                      <a:r>
                        <a:rPr lang="en-US" baseline="0" dirty="0"/>
                        <a:t> </a:t>
                      </a:r>
                      <a:r>
                        <a:rPr lang="en-US" baseline="0" dirty="0" err="1"/>
                        <a:t>în</a:t>
                      </a:r>
                      <a:r>
                        <a:rPr lang="en-US" baseline="0" dirty="0"/>
                        <a:t> 5 </a:t>
                      </a:r>
                      <a:r>
                        <a:rPr lang="en-US" baseline="0" dirty="0" err="1"/>
                        <a:t>februarie</a:t>
                      </a:r>
                      <a:r>
                        <a:rPr lang="en-US" baseline="0" dirty="0"/>
                        <a:t> 2023</a:t>
                      </a:r>
                      <a:endParaRPr lang="en-US" dirty="0"/>
                    </a:p>
                    <a:p>
                      <a:pPr marL="342900" indent="-342900">
                        <a:buAutoNum type="alphaLcParenR"/>
                      </a:pPr>
                      <a:r>
                        <a:rPr lang="en-US" dirty="0"/>
                        <a:t>a </a:t>
                      </a:r>
                      <a:r>
                        <a:rPr lang="en-US" dirty="0" err="1"/>
                        <a:t>doua</a:t>
                      </a:r>
                      <a:r>
                        <a:rPr lang="en-US" dirty="0"/>
                        <a:t> </a:t>
                      </a:r>
                      <a:r>
                        <a:rPr lang="en-US" dirty="0" err="1"/>
                        <a:t>inspecţie</a:t>
                      </a:r>
                      <a:r>
                        <a:rPr lang="en-US" baseline="0" dirty="0"/>
                        <a:t> </a:t>
                      </a:r>
                      <a:r>
                        <a:rPr lang="en-US" baseline="0" dirty="0" err="1"/>
                        <a:t>până</a:t>
                      </a:r>
                      <a:r>
                        <a:rPr lang="en-US" baseline="0" dirty="0"/>
                        <a:t> </a:t>
                      </a:r>
                      <a:r>
                        <a:rPr lang="en-US" baseline="0" dirty="0" err="1"/>
                        <a:t>în</a:t>
                      </a:r>
                      <a:r>
                        <a:rPr lang="en-US" baseline="0" dirty="0"/>
                        <a:t> 31 </a:t>
                      </a:r>
                      <a:r>
                        <a:rPr lang="en-US" baseline="0" dirty="0" err="1"/>
                        <a:t>mai</a:t>
                      </a:r>
                      <a:r>
                        <a:rPr lang="en-US" baseline="0" dirty="0"/>
                        <a:t> 2023</a:t>
                      </a:r>
                      <a:endParaRPr lang="en-US" dirty="0"/>
                    </a:p>
                  </a:txBody>
                  <a:tcPr/>
                </a:tc>
                <a:extLst>
                  <a:ext uri="{0D108BD9-81ED-4DB2-BD59-A6C34878D82A}">
                    <a16:rowId xmlns:a16="http://schemas.microsoft.com/office/drawing/2014/main" val="1502540641"/>
                  </a:ext>
                </a:extLst>
              </a:tr>
              <a:tr h="630354">
                <a:tc>
                  <a:txBody>
                    <a:bodyPr/>
                    <a:lstStyle/>
                    <a:p>
                      <a:r>
                        <a:rPr lang="en-US" dirty="0"/>
                        <a:t>06.06 - 16.06.2023</a:t>
                      </a:r>
                    </a:p>
                  </a:txBody>
                  <a:tcPr/>
                </a:tc>
                <a:tc>
                  <a:txBody>
                    <a:bodyPr/>
                    <a:lstStyle/>
                    <a:p>
                      <a:r>
                        <a:rPr lang="en-US" dirty="0" err="1"/>
                        <a:t>Completarea</a:t>
                      </a:r>
                      <a:r>
                        <a:rPr lang="en-US" dirty="0"/>
                        <a:t> </a:t>
                      </a:r>
                      <a:r>
                        <a:rPr lang="en-US" dirty="0" err="1"/>
                        <a:t>dosarelor</a:t>
                      </a:r>
                      <a:r>
                        <a:rPr lang="en-US" dirty="0"/>
                        <a:t> </a:t>
                      </a:r>
                      <a:r>
                        <a:rPr lang="en-US" dirty="0" err="1"/>
                        <a:t>şi</a:t>
                      </a:r>
                      <a:r>
                        <a:rPr lang="en-US" dirty="0"/>
                        <a:t> </a:t>
                      </a:r>
                      <a:r>
                        <a:rPr lang="en-US" dirty="0" err="1"/>
                        <a:t>validarea</a:t>
                      </a:r>
                      <a:r>
                        <a:rPr lang="en-US" dirty="0"/>
                        <a:t> </a:t>
                      </a:r>
                      <a:r>
                        <a:rPr lang="en-US" dirty="0" err="1"/>
                        <a:t>datelor</a:t>
                      </a:r>
                      <a:r>
                        <a:rPr lang="en-US" dirty="0"/>
                        <a:t> de </a:t>
                      </a:r>
                      <a:r>
                        <a:rPr lang="en-US" dirty="0" err="1"/>
                        <a:t>înscriere</a:t>
                      </a:r>
                      <a:r>
                        <a:rPr lang="en-US" dirty="0"/>
                        <a:t> </a:t>
                      </a:r>
                      <a:r>
                        <a:rPr lang="en-US" dirty="0" err="1"/>
                        <a:t>existente</a:t>
                      </a:r>
                      <a:r>
                        <a:rPr lang="en-US" dirty="0"/>
                        <a:t> </a:t>
                      </a:r>
                      <a:r>
                        <a:rPr lang="en-US" dirty="0" err="1"/>
                        <a:t>în</a:t>
                      </a:r>
                      <a:r>
                        <a:rPr lang="en-US" dirty="0"/>
                        <a:t> </a:t>
                      </a:r>
                      <a:r>
                        <a:rPr lang="en-US" dirty="0" err="1"/>
                        <a:t>aplicaţia</a:t>
                      </a:r>
                      <a:r>
                        <a:rPr lang="en-US" dirty="0"/>
                        <a:t> </a:t>
                      </a:r>
                      <a:r>
                        <a:rPr lang="en-US" dirty="0" err="1"/>
                        <a:t>informatică</a:t>
                      </a:r>
                      <a:r>
                        <a:rPr lang="en-US" baseline="0" dirty="0"/>
                        <a:t> </a:t>
                      </a:r>
                      <a:r>
                        <a:rPr lang="en-US" baseline="0" dirty="0" err="1"/>
                        <a:t>specifică</a:t>
                      </a:r>
                      <a:endParaRPr lang="en-US" dirty="0"/>
                    </a:p>
                  </a:txBody>
                  <a:tcPr/>
                </a:tc>
                <a:extLst>
                  <a:ext uri="{0D108BD9-81ED-4DB2-BD59-A6C34878D82A}">
                    <a16:rowId xmlns:a16="http://schemas.microsoft.com/office/drawing/2014/main" val="450185330"/>
                  </a:ext>
                </a:extLst>
              </a:tr>
              <a:tr h="360202">
                <a:tc>
                  <a:txBody>
                    <a:bodyPr/>
                    <a:lstStyle/>
                    <a:p>
                      <a:r>
                        <a:rPr lang="en-US" dirty="0">
                          <a:solidFill>
                            <a:schemeClr val="tx2"/>
                          </a:solidFill>
                        </a:rPr>
                        <a:t>19.07.2023 </a:t>
                      </a:r>
                    </a:p>
                  </a:txBody>
                  <a:tcPr/>
                </a:tc>
                <a:tc>
                  <a:txBody>
                    <a:bodyPr/>
                    <a:lstStyle/>
                    <a:p>
                      <a:r>
                        <a:rPr lang="en-US" dirty="0" err="1"/>
                        <a:t>Susţinerea</a:t>
                      </a:r>
                      <a:r>
                        <a:rPr lang="en-US" dirty="0"/>
                        <a:t> </a:t>
                      </a:r>
                      <a:r>
                        <a:rPr lang="en-US" dirty="0" err="1"/>
                        <a:t>probei</a:t>
                      </a:r>
                      <a:r>
                        <a:rPr lang="en-US" dirty="0"/>
                        <a:t> </a:t>
                      </a:r>
                      <a:r>
                        <a:rPr lang="en-US" dirty="0" err="1"/>
                        <a:t>scrise</a:t>
                      </a:r>
                      <a:endParaRPr lang="en-US" dirty="0"/>
                    </a:p>
                  </a:txBody>
                  <a:tcPr/>
                </a:tc>
                <a:extLst>
                  <a:ext uri="{0D108BD9-81ED-4DB2-BD59-A6C34878D82A}">
                    <a16:rowId xmlns:a16="http://schemas.microsoft.com/office/drawing/2014/main" val="1692309851"/>
                  </a:ext>
                </a:extLst>
              </a:tr>
              <a:tr h="360202">
                <a:tc>
                  <a:txBody>
                    <a:bodyPr/>
                    <a:lstStyle/>
                    <a:p>
                      <a:r>
                        <a:rPr lang="en-US" dirty="0"/>
                        <a:t>25.07.2023</a:t>
                      </a:r>
                    </a:p>
                  </a:txBody>
                  <a:tcPr/>
                </a:tc>
                <a:tc>
                  <a:txBody>
                    <a:bodyPr/>
                    <a:lstStyle/>
                    <a:p>
                      <a:r>
                        <a:rPr lang="en-US" dirty="0" err="1"/>
                        <a:t>Afişarea</a:t>
                      </a:r>
                      <a:r>
                        <a:rPr lang="en-US" dirty="0"/>
                        <a:t> </a:t>
                      </a:r>
                      <a:r>
                        <a:rPr lang="en-US" dirty="0" err="1"/>
                        <a:t>rezultatelor</a:t>
                      </a:r>
                      <a:r>
                        <a:rPr lang="en-US" dirty="0"/>
                        <a:t> </a:t>
                      </a:r>
                      <a:r>
                        <a:rPr lang="en-US" dirty="0" err="1"/>
                        <a:t>iniţiale</a:t>
                      </a:r>
                      <a:endParaRPr lang="en-US" dirty="0"/>
                    </a:p>
                  </a:txBody>
                  <a:tcPr/>
                </a:tc>
                <a:extLst>
                  <a:ext uri="{0D108BD9-81ED-4DB2-BD59-A6C34878D82A}">
                    <a16:rowId xmlns:a16="http://schemas.microsoft.com/office/drawing/2014/main" val="4181127793"/>
                  </a:ext>
                </a:extLst>
              </a:tr>
              <a:tr h="360202">
                <a:tc>
                  <a:txBody>
                    <a:bodyPr/>
                    <a:lstStyle/>
                    <a:p>
                      <a:r>
                        <a:rPr lang="en-US" dirty="0"/>
                        <a:t>25.07 - 26.07.2023</a:t>
                      </a:r>
                    </a:p>
                  </a:txBody>
                  <a:tcPr/>
                </a:tc>
                <a:tc>
                  <a:txBody>
                    <a:bodyPr/>
                    <a:lstStyle/>
                    <a:p>
                      <a:r>
                        <a:rPr lang="en-US" dirty="0" err="1"/>
                        <a:t>Înregistrarea</a:t>
                      </a:r>
                      <a:r>
                        <a:rPr lang="en-US" dirty="0"/>
                        <a:t> </a:t>
                      </a:r>
                      <a:r>
                        <a:rPr lang="en-US" dirty="0" err="1"/>
                        <a:t>contestaţiilor</a:t>
                      </a:r>
                      <a:endParaRPr lang="en-US" dirty="0"/>
                    </a:p>
                  </a:txBody>
                  <a:tcPr/>
                </a:tc>
                <a:extLst>
                  <a:ext uri="{0D108BD9-81ED-4DB2-BD59-A6C34878D82A}">
                    <a16:rowId xmlns:a16="http://schemas.microsoft.com/office/drawing/2014/main" val="105424921"/>
                  </a:ext>
                </a:extLst>
              </a:tr>
              <a:tr h="360202">
                <a:tc>
                  <a:txBody>
                    <a:bodyPr/>
                    <a:lstStyle/>
                    <a:p>
                      <a:r>
                        <a:rPr lang="en-US" dirty="0"/>
                        <a:t>26.07 - 31.07.2023</a:t>
                      </a:r>
                    </a:p>
                  </a:txBody>
                  <a:tcPr/>
                </a:tc>
                <a:tc>
                  <a:txBody>
                    <a:bodyPr/>
                    <a:lstStyle/>
                    <a:p>
                      <a:r>
                        <a:rPr lang="en-US" dirty="0" err="1"/>
                        <a:t>Soluţionarea</a:t>
                      </a:r>
                      <a:r>
                        <a:rPr lang="en-US" dirty="0"/>
                        <a:t> </a:t>
                      </a:r>
                      <a:r>
                        <a:rPr lang="en-US" dirty="0" err="1"/>
                        <a:t>contestaţiilor</a:t>
                      </a:r>
                      <a:endParaRPr lang="en-US" dirty="0"/>
                    </a:p>
                  </a:txBody>
                  <a:tcPr/>
                </a:tc>
                <a:extLst>
                  <a:ext uri="{0D108BD9-81ED-4DB2-BD59-A6C34878D82A}">
                    <a16:rowId xmlns:a16="http://schemas.microsoft.com/office/drawing/2014/main" val="2257983567"/>
                  </a:ext>
                </a:extLst>
              </a:tr>
              <a:tr h="360202">
                <a:tc>
                  <a:txBody>
                    <a:bodyPr/>
                    <a:lstStyle/>
                    <a:p>
                      <a:r>
                        <a:rPr lang="en-US" dirty="0"/>
                        <a:t>01.08.2023</a:t>
                      </a:r>
                    </a:p>
                  </a:txBody>
                  <a:tcPr/>
                </a:tc>
                <a:tc>
                  <a:txBody>
                    <a:bodyPr/>
                    <a:lstStyle/>
                    <a:p>
                      <a:r>
                        <a:rPr lang="en-US" dirty="0" err="1"/>
                        <a:t>Afişarea</a:t>
                      </a:r>
                      <a:r>
                        <a:rPr lang="en-US" dirty="0"/>
                        <a:t> </a:t>
                      </a:r>
                      <a:r>
                        <a:rPr lang="en-US" dirty="0" err="1"/>
                        <a:t>rezultatelor</a:t>
                      </a:r>
                      <a:r>
                        <a:rPr lang="en-US" dirty="0"/>
                        <a:t> finale</a:t>
                      </a:r>
                    </a:p>
                  </a:txBody>
                  <a:tcPr/>
                </a:tc>
                <a:extLst>
                  <a:ext uri="{0D108BD9-81ED-4DB2-BD59-A6C34878D82A}">
                    <a16:rowId xmlns:a16="http://schemas.microsoft.com/office/drawing/2014/main" val="2178739407"/>
                  </a:ext>
                </a:extLst>
              </a:tr>
              <a:tr h="630354">
                <a:tc>
                  <a:txBody>
                    <a:bodyPr/>
                    <a:lstStyle/>
                    <a:p>
                      <a:r>
                        <a:rPr lang="en-US" dirty="0"/>
                        <a:t>01.08 - 04.08.2023 </a:t>
                      </a:r>
                    </a:p>
                  </a:txBody>
                  <a:tcPr/>
                </a:tc>
                <a:tc>
                  <a:txBody>
                    <a:bodyPr/>
                    <a:lstStyle/>
                    <a:p>
                      <a:r>
                        <a:rPr lang="en-US" dirty="0" err="1"/>
                        <a:t>Transmiterea</a:t>
                      </a:r>
                      <a:r>
                        <a:rPr lang="en-US" dirty="0"/>
                        <a:t> </a:t>
                      </a:r>
                      <a:r>
                        <a:rPr lang="en-US" dirty="0" err="1"/>
                        <a:t>tabelelor</a:t>
                      </a:r>
                      <a:r>
                        <a:rPr lang="en-US" dirty="0"/>
                        <a:t> </a:t>
                      </a:r>
                      <a:r>
                        <a:rPr lang="en-US" dirty="0" err="1"/>
                        <a:t>nominale</a:t>
                      </a:r>
                      <a:r>
                        <a:rPr lang="en-US" dirty="0"/>
                        <a:t> cu </a:t>
                      </a:r>
                      <a:r>
                        <a:rPr lang="en-US" dirty="0" err="1"/>
                        <a:t>rezultatele</a:t>
                      </a:r>
                      <a:r>
                        <a:rPr lang="en-US" dirty="0"/>
                        <a:t> </a:t>
                      </a:r>
                      <a:r>
                        <a:rPr lang="en-US" dirty="0" err="1"/>
                        <a:t>candidaţilor</a:t>
                      </a:r>
                      <a:r>
                        <a:rPr lang="en-US" dirty="0"/>
                        <a:t> </a:t>
                      </a:r>
                      <a:r>
                        <a:rPr lang="en-US" dirty="0" err="1"/>
                        <a:t>promovaţi</a:t>
                      </a:r>
                      <a:r>
                        <a:rPr lang="en-US" dirty="0"/>
                        <a:t> </a:t>
                      </a:r>
                      <a:r>
                        <a:rPr lang="en-US" dirty="0" err="1"/>
                        <a:t>către</a:t>
                      </a:r>
                      <a:r>
                        <a:rPr lang="en-US" dirty="0"/>
                        <a:t> </a:t>
                      </a:r>
                      <a:r>
                        <a:rPr lang="en-US" dirty="0" err="1"/>
                        <a:t>Ministerul</a:t>
                      </a:r>
                      <a:r>
                        <a:rPr lang="en-US" dirty="0"/>
                        <a:t> </a:t>
                      </a:r>
                      <a:r>
                        <a:rPr lang="en-US" dirty="0" err="1"/>
                        <a:t>Educaţiei</a:t>
                      </a:r>
                      <a:r>
                        <a:rPr lang="en-US" dirty="0"/>
                        <a:t> </a:t>
                      </a:r>
                    </a:p>
                  </a:txBody>
                  <a:tcPr/>
                </a:tc>
                <a:extLst>
                  <a:ext uri="{0D108BD9-81ED-4DB2-BD59-A6C34878D82A}">
                    <a16:rowId xmlns:a16="http://schemas.microsoft.com/office/drawing/2014/main" val="1365158435"/>
                  </a:ext>
                </a:extLst>
              </a:tr>
              <a:tr h="630354">
                <a:tc>
                  <a:txBody>
                    <a:bodyPr/>
                    <a:lstStyle/>
                    <a:p>
                      <a:r>
                        <a:rPr lang="en-US" dirty="0"/>
                        <a:t>07.08 - 18.08.2023 </a:t>
                      </a:r>
                    </a:p>
                  </a:txBody>
                  <a:tcPr/>
                </a:tc>
                <a:tc>
                  <a:txBody>
                    <a:bodyPr/>
                    <a:lstStyle/>
                    <a:p>
                      <a:r>
                        <a:rPr lang="en-US" dirty="0" err="1"/>
                        <a:t>Validarea</a:t>
                      </a:r>
                      <a:r>
                        <a:rPr lang="en-US" dirty="0"/>
                        <a:t> </a:t>
                      </a:r>
                      <a:r>
                        <a:rPr lang="en-US" dirty="0" err="1"/>
                        <a:t>rezultatelor</a:t>
                      </a:r>
                      <a:r>
                        <a:rPr lang="en-US" dirty="0"/>
                        <a:t> </a:t>
                      </a:r>
                      <a:r>
                        <a:rPr lang="en-US" dirty="0" err="1"/>
                        <a:t>examenului</a:t>
                      </a:r>
                      <a:r>
                        <a:rPr lang="en-US" dirty="0"/>
                        <a:t> </a:t>
                      </a:r>
                      <a:r>
                        <a:rPr lang="en-US" dirty="0" err="1"/>
                        <a:t>prin</a:t>
                      </a:r>
                      <a:r>
                        <a:rPr lang="en-US" dirty="0"/>
                        <a:t> </a:t>
                      </a:r>
                      <a:r>
                        <a:rPr lang="en-US" dirty="0" err="1"/>
                        <a:t>ordin</a:t>
                      </a:r>
                      <a:r>
                        <a:rPr lang="en-US" dirty="0"/>
                        <a:t> al </a:t>
                      </a:r>
                      <a:r>
                        <a:rPr lang="en-US" dirty="0" err="1"/>
                        <a:t>ministrului</a:t>
                      </a:r>
                      <a:r>
                        <a:rPr lang="en-US" dirty="0"/>
                        <a:t> </a:t>
                      </a:r>
                      <a:r>
                        <a:rPr lang="en-US" dirty="0" err="1"/>
                        <a:t>educaţiei</a:t>
                      </a:r>
                      <a:r>
                        <a:rPr lang="en-US" dirty="0"/>
                        <a:t>  </a:t>
                      </a:r>
                    </a:p>
                  </a:txBody>
                  <a:tcPr/>
                </a:tc>
                <a:extLst>
                  <a:ext uri="{0D108BD9-81ED-4DB2-BD59-A6C34878D82A}">
                    <a16:rowId xmlns:a16="http://schemas.microsoft.com/office/drawing/2014/main" val="295932727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28596" y="1000108"/>
            <a:ext cx="8229600" cy="4911824"/>
          </a:xfrm>
        </p:spPr>
        <p:txBody>
          <a:bodyPr>
            <a:normAutofit fontScale="77500" lnSpcReduction="20000"/>
          </a:bodyPr>
          <a:lstStyle/>
          <a:p>
            <a:pPr marL="0" indent="0" algn="just" eaLnBrk="1" hangingPunct="1">
              <a:spcBef>
                <a:spcPts val="0"/>
              </a:spcBef>
              <a:buNone/>
            </a:pPr>
            <a:endParaRPr lang="en-US" sz="2300" dirty="0">
              <a:latin typeface="Times New Roman" panose="02020603050405020304" pitchFamily="18" charset="0"/>
              <a:cs typeface="Times New Roman" pitchFamily="18" charset="0"/>
            </a:endParaRPr>
          </a:p>
          <a:p>
            <a:pPr marL="0" indent="0" algn="just" eaLnBrk="1" hangingPunct="1">
              <a:spcBef>
                <a:spcPts val="0"/>
              </a:spcBef>
              <a:buNone/>
            </a:pPr>
            <a:r>
              <a:rPr lang="ro-RO" sz="2300" b="1" dirty="0">
                <a:latin typeface="Times New Roman" panose="02020603050405020304" pitchFamily="18" charset="0"/>
                <a:cs typeface="Times New Roman" pitchFamily="18" charset="0"/>
              </a:rPr>
              <a:t>Structura examenului </a:t>
            </a:r>
            <a:r>
              <a:rPr lang="ro-RO" sz="2300" dirty="0">
                <a:latin typeface="Times New Roman" panose="02020603050405020304" pitchFamily="18" charset="0"/>
                <a:cs typeface="Times New Roman" pitchFamily="18" charset="0"/>
              </a:rPr>
              <a:t>este următoarea:</a:t>
            </a:r>
            <a:endParaRPr lang="en-US" sz="2300" dirty="0">
              <a:latin typeface="Times New Roman" panose="02020603050405020304" pitchFamily="18" charset="0"/>
              <a:cs typeface="Times New Roman" pitchFamily="18" charset="0"/>
            </a:endParaRPr>
          </a:p>
          <a:p>
            <a:pPr marL="0" indent="0">
              <a:lnSpc>
                <a:spcPct val="114000"/>
              </a:lnSpc>
              <a:spcBef>
                <a:spcPts val="0"/>
              </a:spcBef>
              <a:buNone/>
            </a:pPr>
            <a:r>
              <a:rPr lang="ro-RO" sz="2300" dirty="0">
                <a:latin typeface="Times New Roman" panose="02020603050405020304" pitchFamily="18" charset="0"/>
                <a:cs typeface="Times New Roman" pitchFamily="18" charset="0"/>
              </a:rPr>
              <a:t>    1. etapa I - eliminatorie:</a:t>
            </a:r>
            <a:endParaRPr lang="en-US" sz="2300" dirty="0">
              <a:latin typeface="Times New Roman" panose="02020603050405020304" pitchFamily="18" charset="0"/>
              <a:cs typeface="Times New Roman" pitchFamily="18" charset="0"/>
            </a:endParaRPr>
          </a:p>
          <a:p>
            <a:pPr marL="0" indent="0">
              <a:lnSpc>
                <a:spcPct val="114000"/>
              </a:lnSpc>
              <a:spcBef>
                <a:spcPts val="0"/>
              </a:spcBef>
              <a:buNone/>
            </a:pPr>
            <a:r>
              <a:rPr lang="ro-RO" sz="2300" dirty="0">
                <a:latin typeface="Times New Roman" panose="02020603050405020304" pitchFamily="18" charset="0"/>
                <a:cs typeface="Times New Roman" pitchFamily="18" charset="0"/>
              </a:rPr>
              <a:t>   </a:t>
            </a:r>
            <a:r>
              <a:rPr lang="en-US" sz="2300" dirty="0">
                <a:latin typeface="Times New Roman" panose="02020603050405020304" pitchFamily="18" charset="0"/>
                <a:cs typeface="Times New Roman" pitchFamily="18" charset="0"/>
              </a:rPr>
              <a:t>     </a:t>
            </a:r>
            <a:r>
              <a:rPr lang="ro-RO" sz="2300" dirty="0">
                <a:latin typeface="Times New Roman" panose="02020603050405020304" pitchFamily="18" charset="0"/>
                <a:cs typeface="Times New Roman" pitchFamily="18" charset="0"/>
              </a:rPr>
              <a:t> a) susţinerea a două inspecţii de specialitate;</a:t>
            </a:r>
            <a:endParaRPr lang="en-US" sz="2300" dirty="0">
              <a:latin typeface="Times New Roman" panose="02020603050405020304" pitchFamily="18" charset="0"/>
              <a:cs typeface="Times New Roman" pitchFamily="18" charset="0"/>
            </a:endParaRPr>
          </a:p>
          <a:p>
            <a:pPr marL="0" indent="0">
              <a:lnSpc>
                <a:spcPct val="114000"/>
              </a:lnSpc>
              <a:spcBef>
                <a:spcPts val="0"/>
              </a:spcBef>
              <a:buNone/>
            </a:pPr>
            <a:r>
              <a:rPr lang="ro-RO" sz="2300" dirty="0">
                <a:latin typeface="Times New Roman" panose="02020603050405020304" pitchFamily="18" charset="0"/>
                <a:cs typeface="Times New Roman" pitchFamily="18" charset="0"/>
              </a:rPr>
              <a:t>    </a:t>
            </a:r>
            <a:r>
              <a:rPr lang="en-US" sz="2300" dirty="0">
                <a:latin typeface="Times New Roman" panose="02020603050405020304" pitchFamily="18" charset="0"/>
                <a:cs typeface="Times New Roman" pitchFamily="18" charset="0"/>
              </a:rPr>
              <a:t>     </a:t>
            </a:r>
            <a:r>
              <a:rPr lang="ro-RO" sz="2300" dirty="0">
                <a:latin typeface="Times New Roman" panose="02020603050405020304" pitchFamily="18" charset="0"/>
                <a:cs typeface="Times New Roman" pitchFamily="18" charset="0"/>
              </a:rPr>
              <a:t>b) evaluarea portofoliului profesional;</a:t>
            </a:r>
            <a:endParaRPr lang="en-US" sz="2300" dirty="0">
              <a:latin typeface="Times New Roman" panose="02020603050405020304" pitchFamily="18" charset="0"/>
              <a:cs typeface="Times New Roman" pitchFamily="18" charset="0"/>
            </a:endParaRPr>
          </a:p>
          <a:p>
            <a:pPr marL="0" indent="0">
              <a:lnSpc>
                <a:spcPct val="114000"/>
              </a:lnSpc>
              <a:spcBef>
                <a:spcPts val="0"/>
              </a:spcBef>
              <a:buNone/>
            </a:pPr>
            <a:r>
              <a:rPr lang="ro-RO" sz="2300" dirty="0">
                <a:latin typeface="Times New Roman" panose="02020603050405020304" pitchFamily="18" charset="0"/>
                <a:cs typeface="Times New Roman" pitchFamily="18" charset="0"/>
              </a:rPr>
              <a:t>    2. etapa a II-a - finală: o probă scrisă.</a:t>
            </a:r>
            <a:endParaRPr lang="en-GB" sz="2300" dirty="0">
              <a:latin typeface="Times New Roman" pitchFamily="18" charset="0"/>
              <a:cs typeface="Times New Roman" pitchFamily="18" charset="0"/>
            </a:endParaRPr>
          </a:p>
          <a:p>
            <a:pPr>
              <a:lnSpc>
                <a:spcPct val="114000"/>
              </a:lnSpc>
              <a:buNone/>
            </a:pPr>
            <a:r>
              <a:rPr lang="en-GB" sz="2300" dirty="0">
                <a:latin typeface="Times New Roman" pitchFamily="18" charset="0"/>
                <a:cs typeface="Times New Roman" pitchFamily="18" charset="0"/>
              </a:rPr>
              <a:t>       </a:t>
            </a:r>
            <a:r>
              <a:rPr lang="ro-RO" sz="2300" dirty="0">
                <a:latin typeface="Times New Roman" panose="02020603050405020304" pitchFamily="18" charset="0"/>
                <a:cs typeface="Times New Roman" pitchFamily="18" charset="0"/>
              </a:rPr>
              <a:t>Fiecare inspecţie </a:t>
            </a:r>
            <a:r>
              <a:rPr lang="en-US" sz="2300" dirty="0">
                <a:latin typeface="Times New Roman" panose="02020603050405020304" pitchFamily="18" charset="0"/>
                <a:cs typeface="Times New Roman" pitchFamily="18" charset="0"/>
              </a:rPr>
              <a:t>de </a:t>
            </a:r>
            <a:r>
              <a:rPr lang="en-US" sz="2300" dirty="0" err="1">
                <a:latin typeface="Times New Roman" panose="02020603050405020304" pitchFamily="18" charset="0"/>
                <a:cs typeface="Times New Roman" pitchFamily="18" charset="0"/>
              </a:rPr>
              <a:t>specialitate</a:t>
            </a:r>
            <a:r>
              <a:rPr lang="en-US" sz="2300" dirty="0">
                <a:latin typeface="Times New Roman" panose="02020603050405020304" pitchFamily="18" charset="0"/>
                <a:cs typeface="Times New Roman" pitchFamily="18" charset="0"/>
              </a:rPr>
              <a:t> </a:t>
            </a:r>
            <a:r>
              <a:rPr lang="ro-RO" sz="2300" dirty="0">
                <a:latin typeface="Times New Roman" panose="02020603050405020304" pitchFamily="18" charset="0"/>
                <a:cs typeface="Times New Roman" pitchFamily="18" charset="0"/>
              </a:rPr>
              <a:t>se efectuează la </a:t>
            </a:r>
            <a:r>
              <a:rPr lang="ro-RO" sz="2300" b="1" dirty="0">
                <a:latin typeface="Times New Roman" panose="02020603050405020304" pitchFamily="18" charset="0"/>
                <a:cs typeface="Times New Roman" pitchFamily="18" charset="0"/>
              </a:rPr>
              <a:t>patru activităţi didactice </a:t>
            </a:r>
            <a:r>
              <a:rPr lang="ro-RO" sz="2300" dirty="0">
                <a:latin typeface="Times New Roman" pitchFamily="18" charset="0"/>
                <a:cs typeface="Times New Roman" pitchFamily="18" charset="0"/>
              </a:rPr>
              <a:t>şi este valabilă numai pentru anul şcolar în care a fost efectuată.</a:t>
            </a:r>
          </a:p>
          <a:p>
            <a:pPr marL="273050" lvl="1" indent="-273050">
              <a:lnSpc>
                <a:spcPct val="114000"/>
              </a:lnSpc>
              <a:buClr>
                <a:srgbClr val="0BD0D9"/>
              </a:buClr>
              <a:buSzPct val="95000"/>
            </a:pPr>
            <a:r>
              <a:rPr lang="ro-RO" sz="2300" b="1" dirty="0">
                <a:latin typeface="Times New Roman" pitchFamily="18" charset="0"/>
                <a:cs typeface="Times New Roman" pitchFamily="18" charset="0"/>
              </a:rPr>
              <a:t>Inspecţia școlară de specialitate </a:t>
            </a:r>
            <a:r>
              <a:rPr lang="ro-RO" sz="2300" dirty="0">
                <a:latin typeface="Times New Roman" pitchFamily="18" charset="0"/>
                <a:cs typeface="Times New Roman" pitchFamily="18" charset="0"/>
              </a:rPr>
              <a:t>este efectuată de o comisie formată din: </a:t>
            </a:r>
          </a:p>
          <a:p>
            <a:pPr marL="547688" lvl="4" indent="0">
              <a:lnSpc>
                <a:spcPct val="114000"/>
              </a:lnSpc>
              <a:buSzPct val="95000"/>
              <a:buNone/>
            </a:pPr>
            <a:r>
              <a:rPr lang="ro-RO" sz="2300" dirty="0">
                <a:latin typeface="Times New Roman" pitchFamily="18" charset="0"/>
                <a:cs typeface="Times New Roman" pitchFamily="18" charset="0"/>
              </a:rPr>
              <a:t>1. Inspector de specialitate/metodist, având cel puţin  gradul didactic II şi specializarea candidatului.</a:t>
            </a:r>
          </a:p>
          <a:p>
            <a:pPr marL="547688" lvl="4" indent="0" algn="just">
              <a:lnSpc>
                <a:spcPct val="114000"/>
              </a:lnSpc>
              <a:buSzPct val="95000"/>
              <a:buNone/>
            </a:pPr>
            <a:r>
              <a:rPr lang="ro-RO" sz="2300" dirty="0">
                <a:solidFill>
                  <a:schemeClr val="tx1"/>
                </a:solidFill>
                <a:latin typeface="Times New Roman" panose="02020603050405020304" pitchFamily="18" charset="0"/>
                <a:cs typeface="Times New Roman" pitchFamily="18" charset="0"/>
              </a:rPr>
              <a:t>2. </a:t>
            </a:r>
            <a:r>
              <a:rPr lang="en-GB" sz="2300" dirty="0">
                <a:solidFill>
                  <a:schemeClr val="tx1"/>
                </a:solidFill>
                <a:latin typeface="Times New Roman" panose="02020603050405020304" pitchFamily="18" charset="0"/>
                <a:cs typeface="Times New Roman" pitchFamily="18" charset="0"/>
              </a:rPr>
              <a:t>D</a:t>
            </a:r>
            <a:r>
              <a:rPr lang="vi-VN" sz="2300" dirty="0">
                <a:solidFill>
                  <a:schemeClr val="tx1"/>
                </a:solidFill>
                <a:latin typeface="Times New Roman" panose="02020603050405020304" pitchFamily="18" charset="0"/>
                <a:cs typeface="Times New Roman" pitchFamily="18" charset="0"/>
              </a:rPr>
              <a:t>irectorul/directorul adjunct al unității de învățământ în care se desfășoară inspecția/responsabilul/membrul comisiei de mentorat didactic și formare în cariera didactică.</a:t>
            </a:r>
            <a:endParaRPr lang="en-GB" sz="2300" dirty="0">
              <a:solidFill>
                <a:schemeClr val="tx1"/>
              </a:solidFill>
              <a:latin typeface="Times New Roman" panose="02020603050405020304" pitchFamily="18" charset="0"/>
              <a:cs typeface="Times New Roman" pitchFamily="18" charset="0"/>
            </a:endParaRPr>
          </a:p>
          <a:p>
            <a:pPr marL="547688" lvl="4" indent="0" algn="just">
              <a:lnSpc>
                <a:spcPct val="114000"/>
              </a:lnSpc>
              <a:buSzPct val="95000"/>
              <a:buNone/>
            </a:pPr>
            <a:r>
              <a:rPr lang="vi-VN" sz="2300" dirty="0">
                <a:solidFill>
                  <a:schemeClr val="tx1"/>
                </a:solidFill>
                <a:latin typeface="Times New Roman" panose="02020603050405020304" pitchFamily="18" charset="0"/>
                <a:cs typeface="Times New Roman" panose="02020603050405020304" pitchFamily="18" charset="0"/>
              </a:rPr>
              <a:t>Perioada în care candidatul elaborează portofoliul începe după validarea înscrierii la examen</a:t>
            </a:r>
            <a:r>
              <a:rPr lang="vi-VN" sz="2300" dirty="0">
                <a:solidFill>
                  <a:srgbClr val="00B050"/>
                </a:solidFill>
                <a:latin typeface="Times New Roman" panose="02020603050405020304" pitchFamily="18" charset="0"/>
                <a:cs typeface="Times New Roman" panose="02020603050405020304" pitchFamily="18" charset="0"/>
              </a:rPr>
              <a:t>.</a:t>
            </a:r>
            <a:endParaRPr lang="en-GB" sz="2300" dirty="0">
              <a:solidFill>
                <a:srgbClr val="00B050"/>
              </a:solidFill>
              <a:latin typeface="Times New Roman" panose="02020603050405020304" pitchFamily="18" charset="0"/>
              <a:cs typeface="Times New Roman" pitchFamily="18" charset="0"/>
            </a:endParaRPr>
          </a:p>
          <a:p>
            <a:pPr marL="547688" lvl="4" indent="0" algn="just">
              <a:lnSpc>
                <a:spcPct val="114000"/>
              </a:lnSpc>
              <a:buSzPct val="95000"/>
              <a:buNone/>
            </a:pPr>
            <a:endParaRPr lang="ro-RO" sz="1600" dirty="0">
              <a:solidFill>
                <a:srgbClr val="00B050"/>
              </a:solidFill>
              <a:latin typeface="Times New Roman" pitchFamily="18" charset="0"/>
              <a:cs typeface="Times New Roman" pitchFamily="18" charset="0"/>
            </a:endParaRPr>
          </a:p>
          <a:p>
            <a:pPr algn="just" eaLnBrk="1" hangingPunct="1">
              <a:lnSpc>
                <a:spcPct val="80000"/>
              </a:lnSpc>
            </a:pPr>
            <a:endParaRPr lang="en-US" sz="1800" dirty="0">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10C69D69-6E3B-6BDD-67EF-62296DBF0E4B}"/>
              </a:ext>
            </a:extLst>
          </p:cNvPr>
          <p:cNvPicPr>
            <a:picLocks noChangeAspect="1"/>
          </p:cNvPicPr>
          <p:nvPr/>
        </p:nvPicPr>
        <p:blipFill>
          <a:blip r:embed="rId2"/>
          <a:stretch>
            <a:fillRect/>
          </a:stretch>
        </p:blipFill>
        <p:spPr>
          <a:xfrm>
            <a:off x="176061" y="372483"/>
            <a:ext cx="8358340" cy="859611"/>
          </a:xfrm>
          <a:prstGeom prst="rect">
            <a:avLst/>
          </a:prstGeom>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1904</TotalTime>
  <Words>3240</Words>
  <Application>Microsoft Office PowerPoint</Application>
  <PresentationFormat>On-screen Show (4:3)</PresentationFormat>
  <Paragraphs>181</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Times New Roman</vt:lpstr>
      <vt:lpstr>Trebuchet MS</vt:lpstr>
      <vt:lpstr>Wingdings</vt:lpstr>
      <vt:lpstr>Wingdings 3</vt:lpstr>
      <vt:lpstr>Facet</vt:lpstr>
      <vt:lpstr>  PREVEDERI LEGISLATIVE ȘI METODOLOGICE REFERITOARE LA FORMAREA CONTINUĂ/PERFECȚIONAREA PRIN GRADE DIDACTICE </vt:lpstr>
      <vt:lpstr>PowerPoint Presentation</vt:lpstr>
      <vt:lpstr>Competențele profesionale ale unui bun metodist</vt:lpstr>
      <vt:lpstr>Codul de conduită al profesorilor metodiști </vt:lpstr>
      <vt:lpstr>Portofoliul profesorului metodist</vt:lpstr>
      <vt:lpstr>Acte normative necesar a fi cunoscute de către profesorii metodiști</vt:lpstr>
      <vt:lpstr> EXAMENUL NAŢIONAL PENTRU DEFINITIVARE ÎN ÎNVĂŢĂMÂNTUL PREUNIVERSITAR</vt:lpstr>
      <vt:lpstr>PowerPoint Presentation</vt:lpstr>
      <vt:lpstr>PowerPoint Presentation</vt:lpstr>
      <vt:lpstr>Examenul național de definitivare în învățământ</vt:lpstr>
      <vt:lpstr>PowerPoint Presentation</vt:lpstr>
      <vt:lpstr>Portofoliul cuprinde:  a) curriculum vitae;  b) o scrisoare de intenţie, având între 200 şi 400 de cuvinte, în care se prezintă motivaţia participării la examenul de definitivat, obiectivele şi aşteptările proprii în formarea personală ca profesor, autoaprecierea activităţii/experienţei câştigate pe parcursul desfășurării activității didactice, autoaprecierea portofoliului şi propuneri de ameliorare, inclusiv aprecieri privind  strategii/ metode/instrumente de predare–învăţare–evaluare în sistem blended learning /online;  c) un raport de progres şcolar, însoţit de următoarele documente-suport:  (i) planificările calendaristice anuale, pe unităţi de învăţare;  (ii) minimum 10 proiecte didactice, pentru tipuri de lecţii diferite;  (iii) instrumente de evaluare (un test predictiv, cu baremul aferent, rezultatele testării, măsuri);  (iv) catalogul profesorului;  (v) resursele didactice adaptate nivelului clasei/grupei;  d) autoevaluarea portofoliului, conform grilei de evaluare prevăzute în anexa nr. 4. </vt:lpstr>
      <vt:lpstr>GRAD DIDACTIC II ŞI  GRAD DIDACTIC I</vt:lpstr>
      <vt:lpstr>  Evoluţia în cariera didactică Acordarea gradului didactic II </vt:lpstr>
      <vt:lpstr>Examenul pentru obținerea gradului didactic II</vt:lpstr>
      <vt:lpstr>GRADUL DIDACTIC II   SESIUNEA 2023</vt:lpstr>
      <vt:lpstr>Evoluţia în cariera didactică Acordarea gradului didactic I </vt:lpstr>
      <vt:lpstr>Examenul pentru obținerea gradului didactic I</vt:lpstr>
      <vt:lpstr>Examenul pentru obținerea gradului didactic I </vt:lpstr>
      <vt:lpstr>PowerPoint Presentation</vt:lpstr>
      <vt:lpstr>PowerPoint Presentation</vt:lpstr>
      <vt:lpstr>PowerPoint Presentation</vt:lpstr>
      <vt:lpstr>Adresa ME - Nr. 4912/DGMRURS/12.10.2022</vt:lpstr>
      <vt:lpstr>PowerPoint Presentation</vt:lpstr>
      <vt:lpstr>PowerPoint Presentation</vt:lpstr>
      <vt:lpstr>Vă mulțumim pentru atenție!</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CORPUL METODIŞTILOR AI ISJ MARAMUREŞ</dc:title>
  <dc:creator>pc</dc:creator>
  <cp:lastModifiedBy>Kadar</cp:lastModifiedBy>
  <cp:revision>216</cp:revision>
  <cp:lastPrinted>2019-10-01T07:35:18Z</cp:lastPrinted>
  <dcterms:created xsi:type="dcterms:W3CDTF">2013-01-15T07:04:06Z</dcterms:created>
  <dcterms:modified xsi:type="dcterms:W3CDTF">2022-11-06T07:36:01Z</dcterms:modified>
</cp:coreProperties>
</file>